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5"/>
  </p:notesMasterIdLst>
  <p:sldIdLst>
    <p:sldId id="311" r:id="rId2"/>
    <p:sldId id="258" r:id="rId3"/>
    <p:sldId id="269" r:id="rId4"/>
    <p:sldId id="256" r:id="rId5"/>
    <p:sldId id="321" r:id="rId6"/>
    <p:sldId id="322" r:id="rId7"/>
    <p:sldId id="372" r:id="rId8"/>
    <p:sldId id="374" r:id="rId9"/>
    <p:sldId id="259" r:id="rId10"/>
    <p:sldId id="375" r:id="rId11"/>
    <p:sldId id="260" r:id="rId12"/>
    <p:sldId id="376" r:id="rId13"/>
    <p:sldId id="377" r:id="rId14"/>
    <p:sldId id="333" r:id="rId15"/>
    <p:sldId id="334" r:id="rId16"/>
    <p:sldId id="335" r:id="rId17"/>
    <p:sldId id="336" r:id="rId18"/>
    <p:sldId id="337" r:id="rId19"/>
    <p:sldId id="342" r:id="rId20"/>
    <p:sldId id="341" r:id="rId21"/>
    <p:sldId id="339" r:id="rId22"/>
    <p:sldId id="340" r:id="rId23"/>
    <p:sldId id="312" r:id="rId24"/>
    <p:sldId id="378" r:id="rId25"/>
    <p:sldId id="315" r:id="rId26"/>
    <p:sldId id="343" r:id="rId27"/>
    <p:sldId id="316" r:id="rId28"/>
    <p:sldId id="317" r:id="rId29"/>
    <p:sldId id="318" r:id="rId30"/>
    <p:sldId id="319" r:id="rId31"/>
    <p:sldId id="379" r:id="rId32"/>
    <p:sldId id="389" r:id="rId33"/>
    <p:sldId id="381" r:id="rId34"/>
    <p:sldId id="390" r:id="rId35"/>
    <p:sldId id="382" r:id="rId36"/>
    <p:sldId id="383" r:id="rId37"/>
    <p:sldId id="391" r:id="rId38"/>
    <p:sldId id="384" r:id="rId39"/>
    <p:sldId id="388" r:id="rId40"/>
    <p:sldId id="387" r:id="rId41"/>
    <p:sldId id="385" r:id="rId42"/>
    <p:sldId id="393" r:id="rId43"/>
    <p:sldId id="392" r:id="rId44"/>
    <p:sldId id="394" r:id="rId45"/>
    <p:sldId id="395" r:id="rId46"/>
    <p:sldId id="396" r:id="rId47"/>
    <p:sldId id="397" r:id="rId48"/>
    <p:sldId id="398" r:id="rId49"/>
    <p:sldId id="400" r:id="rId50"/>
    <p:sldId id="399" r:id="rId51"/>
    <p:sldId id="401" r:id="rId52"/>
    <p:sldId id="403" r:id="rId53"/>
    <p:sldId id="402" r:id="rId54"/>
    <p:sldId id="348" r:id="rId55"/>
    <p:sldId id="349" r:id="rId56"/>
    <p:sldId id="352" r:id="rId57"/>
    <p:sldId id="350" r:id="rId58"/>
    <p:sldId id="404" r:id="rId59"/>
    <p:sldId id="355" r:id="rId60"/>
    <p:sldId id="405" r:id="rId61"/>
    <p:sldId id="406" r:id="rId62"/>
    <p:sldId id="310" r:id="rId63"/>
    <p:sldId id="370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FFFFFF"/>
    <a:srgbClr val="F1FBFD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E0AD-7529-452A-8F2A-2170E87509CA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56303-5E8A-4CC2-9CD3-964FCAD9F73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56303-5E8A-4CC2-9CD3-964FCAD9F73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56303-5E8A-4CC2-9CD3-964FCAD9F732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ADC0-5D09-40C0-83A6-FEAF36D1B774}" type="datetimeFigureOut">
              <a:rPr lang="es-ES" smtClean="0"/>
              <a:pPr/>
              <a:t>26/03/2019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C892-7D76-4F4E-8981-0CD0AB79B1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3716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 Black" panose="020B0A04020102020204" pitchFamily="34" charset="0"/>
              </a:rPr>
              <a:t>SITEMA DE ENDOMEMBRANAS/ </a:t>
            </a:r>
            <a:r>
              <a:rPr lang="es-AR" sz="2800" dirty="0" err="1" smtClean="0">
                <a:latin typeface="Arial Black" panose="020B0A04020102020204" pitchFamily="34" charset="0"/>
              </a:rPr>
              <a:t>organellas</a:t>
            </a:r>
            <a:r>
              <a:rPr lang="es-AR" sz="2800" dirty="0" smtClean="0">
                <a:latin typeface="Arial Black" panose="020B0A04020102020204" pitchFamily="34" charset="0"/>
              </a:rPr>
              <a:t> membranosas </a:t>
            </a:r>
            <a:endParaRPr lang="es-ES" sz="2800" dirty="0"/>
          </a:p>
        </p:txBody>
      </p:sp>
      <p:pic>
        <p:nvPicPr>
          <p:cNvPr id="5" name="4 Marcador de contenido" descr="Sistema+de+Endomembran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102" y="642918"/>
            <a:ext cx="5334554" cy="4572032"/>
          </a:xfrm>
        </p:spPr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3214710" cy="48006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COMPUESTO POR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MULTIPLES  COMPARTIMENTOS COMUNICADOS  ENTRE SI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DIRECTAMENTE O POR MEDIO DE VESCULAS DE TRANSPORTE 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pic>
        <p:nvPicPr>
          <p:cNvPr id="4" name="Picture 6" descr="C:\Users\Usuario\AppData\Local\Microsoft\Windows\INetCache\IE\7VKDORJN\Retículo-Endoplasmático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249112" cy="44804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786050" y="3244334"/>
            <a:ext cx="376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b="1" u="sng" dirty="0" smtClean="0">
                <a:latin typeface="Arial Black" panose="020B0A04020102020204" pitchFamily="34" charset="0"/>
              </a:rPr>
              <a:t>  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47640" y="1357298"/>
            <a:ext cx="30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RETICULO ENDOMPLASMICO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A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RIBOSOMAS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 20 </a:t>
            </a:r>
            <a:r>
              <a:rPr lang="es-AR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es-A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SUBUNIDADES, CONSTITUIDOS POR PROTEINAS Y ARN RIBOSOMAL. </a:t>
            </a:r>
          </a:p>
          <a:p>
            <a:endParaRPr lang="es-A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SUELEN CONFORMAR </a:t>
            </a:r>
            <a:r>
              <a:rPr lang="es-A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POLIRIBOSOMAS O POLISOMAS (SE SINTETIZAN VARIAS COPIAS DE LA MISMA PROTEINA)</a:t>
            </a:r>
          </a:p>
          <a:p>
            <a:endParaRPr lang="es-A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SER LIBRES O MEMBRANARIOS (RER)</a:t>
            </a:r>
          </a:p>
          <a:p>
            <a:endParaRPr lang="es-A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b="1" dirty="0" smtClean="0"/>
          </a:p>
          <a:p>
            <a:pPr>
              <a:buNone/>
            </a:pPr>
            <a:r>
              <a:rPr lang="es-AR" b="1" dirty="0" smtClean="0"/>
              <a:t>    </a:t>
            </a:r>
          </a:p>
          <a:p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4500562" y="4714884"/>
            <a:ext cx="57150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429124" y="5072074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429256" y="4714884"/>
            <a:ext cx="57150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429256" y="5072074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3418449" y="5073748"/>
            <a:ext cx="3139440" cy="1116037"/>
          </a:xfrm>
          <a:custGeom>
            <a:avLst/>
            <a:gdLst>
              <a:gd name="connsiteX0" fmla="*/ 0 w 3139440"/>
              <a:gd name="connsiteY0" fmla="*/ 1116037 h 1116037"/>
              <a:gd name="connsiteX1" fmla="*/ 351693 w 3139440"/>
              <a:gd name="connsiteY1" fmla="*/ 736209 h 1116037"/>
              <a:gd name="connsiteX2" fmla="*/ 323557 w 3139440"/>
              <a:gd name="connsiteY2" fmla="*/ 736209 h 1116037"/>
              <a:gd name="connsiteX3" fmla="*/ 534573 w 3139440"/>
              <a:gd name="connsiteY3" fmla="*/ 398584 h 1116037"/>
              <a:gd name="connsiteX4" fmla="*/ 731520 w 3139440"/>
              <a:gd name="connsiteY4" fmla="*/ 412652 h 1116037"/>
              <a:gd name="connsiteX5" fmla="*/ 956603 w 3139440"/>
              <a:gd name="connsiteY5" fmla="*/ 159434 h 1116037"/>
              <a:gd name="connsiteX6" fmla="*/ 1237957 w 3139440"/>
              <a:gd name="connsiteY6" fmla="*/ 46892 h 1116037"/>
              <a:gd name="connsiteX7" fmla="*/ 1659988 w 3139440"/>
              <a:gd name="connsiteY7" fmla="*/ 60960 h 1116037"/>
              <a:gd name="connsiteX8" fmla="*/ 1913206 w 3139440"/>
              <a:gd name="connsiteY8" fmla="*/ 187569 h 1116037"/>
              <a:gd name="connsiteX9" fmla="*/ 2025748 w 3139440"/>
              <a:gd name="connsiteY9" fmla="*/ 18757 h 1116037"/>
              <a:gd name="connsiteX10" fmla="*/ 2377440 w 3139440"/>
              <a:gd name="connsiteY10" fmla="*/ 75027 h 1116037"/>
              <a:gd name="connsiteX11" fmla="*/ 2489982 w 3139440"/>
              <a:gd name="connsiteY11" fmla="*/ 18757 h 1116037"/>
              <a:gd name="connsiteX12" fmla="*/ 2968283 w 3139440"/>
              <a:gd name="connsiteY12" fmla="*/ 32824 h 1116037"/>
              <a:gd name="connsiteX13" fmla="*/ 3123028 w 3139440"/>
              <a:gd name="connsiteY13" fmla="*/ 187569 h 1116037"/>
              <a:gd name="connsiteX14" fmla="*/ 3066757 w 3139440"/>
              <a:gd name="connsiteY14" fmla="*/ 187569 h 11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39440" h="1116037">
                <a:moveTo>
                  <a:pt x="0" y="1116037"/>
                </a:moveTo>
                <a:cubicBezTo>
                  <a:pt x="148883" y="957775"/>
                  <a:pt x="297767" y="799514"/>
                  <a:pt x="351693" y="736209"/>
                </a:cubicBezTo>
                <a:cubicBezTo>
                  <a:pt x="405619" y="672904"/>
                  <a:pt x="293077" y="792480"/>
                  <a:pt x="323557" y="736209"/>
                </a:cubicBezTo>
                <a:cubicBezTo>
                  <a:pt x="354037" y="679938"/>
                  <a:pt x="466579" y="452510"/>
                  <a:pt x="534573" y="398584"/>
                </a:cubicBezTo>
                <a:cubicBezTo>
                  <a:pt x="602567" y="344658"/>
                  <a:pt x="661182" y="452510"/>
                  <a:pt x="731520" y="412652"/>
                </a:cubicBezTo>
                <a:cubicBezTo>
                  <a:pt x="801858" y="372794"/>
                  <a:pt x="872197" y="220394"/>
                  <a:pt x="956603" y="159434"/>
                </a:cubicBezTo>
                <a:cubicBezTo>
                  <a:pt x="1041009" y="98474"/>
                  <a:pt x="1120726" y="63304"/>
                  <a:pt x="1237957" y="46892"/>
                </a:cubicBezTo>
                <a:cubicBezTo>
                  <a:pt x="1355188" y="30480"/>
                  <a:pt x="1547447" y="37514"/>
                  <a:pt x="1659988" y="60960"/>
                </a:cubicBezTo>
                <a:cubicBezTo>
                  <a:pt x="1772529" y="84406"/>
                  <a:pt x="1852246" y="194603"/>
                  <a:pt x="1913206" y="187569"/>
                </a:cubicBezTo>
                <a:cubicBezTo>
                  <a:pt x="1974166" y="180535"/>
                  <a:pt x="1948376" y="37514"/>
                  <a:pt x="2025748" y="18757"/>
                </a:cubicBezTo>
                <a:cubicBezTo>
                  <a:pt x="2103120" y="0"/>
                  <a:pt x="2300068" y="75027"/>
                  <a:pt x="2377440" y="75027"/>
                </a:cubicBezTo>
                <a:cubicBezTo>
                  <a:pt x="2454812" y="75027"/>
                  <a:pt x="2391508" y="25791"/>
                  <a:pt x="2489982" y="18757"/>
                </a:cubicBezTo>
                <a:cubicBezTo>
                  <a:pt x="2588456" y="11723"/>
                  <a:pt x="2862775" y="4689"/>
                  <a:pt x="2968283" y="32824"/>
                </a:cubicBezTo>
                <a:cubicBezTo>
                  <a:pt x="3073791" y="60959"/>
                  <a:pt x="3106616" y="161778"/>
                  <a:pt x="3123028" y="187569"/>
                </a:cubicBezTo>
                <a:cubicBezTo>
                  <a:pt x="3139440" y="213360"/>
                  <a:pt x="3103098" y="200464"/>
                  <a:pt x="3066757" y="187569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SINTESIS PROTEICA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AR" b="1" dirty="0" smtClean="0"/>
              <a:t>RIBOSOMAS LIBRES</a:t>
            </a:r>
            <a:r>
              <a:rPr lang="es-AR" dirty="0" smtClean="0"/>
              <a:t>: </a:t>
            </a:r>
          </a:p>
          <a:p>
            <a:r>
              <a:rPr lang="es-AR" dirty="0" smtClean="0"/>
              <a:t>SINTESIS DE PROTEINAS: </a:t>
            </a:r>
          </a:p>
          <a:p>
            <a:r>
              <a:rPr lang="es-AR" dirty="0" smtClean="0"/>
              <a:t>DEL CITOSOL  PROTEINAS DEL CITOESQUELETO Y  ENZIMAS,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R</a:t>
            </a:r>
            <a:r>
              <a:rPr lang="es-AR" b="1" dirty="0" smtClean="0"/>
              <a:t>IBOSOMAS ADHERIDOS AL RER</a:t>
            </a:r>
            <a:r>
              <a:rPr lang="es-AR" dirty="0" smtClean="0"/>
              <a:t>: </a:t>
            </a:r>
          </a:p>
          <a:p>
            <a:r>
              <a:rPr lang="es-AR" dirty="0" smtClean="0"/>
              <a:t>PROTEINAS DE SECRECION.</a:t>
            </a:r>
          </a:p>
          <a:p>
            <a:r>
              <a:rPr lang="es-AR" dirty="0" smtClean="0"/>
              <a:t>PROTEINAS INTEGRALES DE MEMBRANA. </a:t>
            </a:r>
          </a:p>
          <a:p>
            <a:r>
              <a:rPr lang="es-AR" dirty="0" smtClean="0"/>
              <a:t>LISOSOMALES. 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/>
              <a:t>ADN</a:t>
            </a:r>
            <a:r>
              <a:rPr lang="es-AR" dirty="0" smtClean="0"/>
              <a:t>: CONTIENE  LA INFORMACION GENETICA  DE LA PROTEINA A SINTETIZAR.</a:t>
            </a:r>
          </a:p>
          <a:p>
            <a:endParaRPr lang="es-AR" dirty="0" smtClean="0"/>
          </a:p>
          <a:p>
            <a:r>
              <a:rPr lang="es-AR" b="1" dirty="0" smtClean="0"/>
              <a:t>ARN:</a:t>
            </a:r>
            <a:r>
              <a:rPr lang="es-AR" dirty="0" smtClean="0"/>
              <a:t> TRES  TIPOS DE ARN, SON SINTETIZADOS EN EL NUCLEO. SON EL  </a:t>
            </a:r>
            <a:r>
              <a:rPr lang="es-AR" b="1" dirty="0" smtClean="0"/>
              <a:t>ARN-MENSAJERO, ARN DE TRANSFERENCIA Y EL ARN RIBOSOMAL. 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 TRANSCRIPCION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es-AR" sz="2800" dirty="0" smtClean="0"/>
          </a:p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</a:rPr>
              <a:t>RIBOSOMAS LIBRES         RETICULO ENDOPLASMICO</a:t>
            </a:r>
          </a:p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</a:rPr>
              <a:t>    CITOPLASMA                           RUGOSO </a:t>
            </a:r>
          </a:p>
          <a:p>
            <a:pPr>
              <a:buNone/>
            </a:pPr>
            <a:endParaRPr lang="es-AR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</a:rPr>
              <a:t>                           </a:t>
            </a:r>
            <a:r>
              <a:rPr lang="es-AR" sz="2800" b="1" dirty="0" smtClean="0">
                <a:solidFill>
                  <a:srgbClr val="002060"/>
                </a:solidFill>
              </a:rPr>
              <a:t>COMIENZA EN EL </a:t>
            </a:r>
          </a:p>
          <a:p>
            <a:pPr>
              <a:buNone/>
            </a:pPr>
            <a:r>
              <a:rPr lang="es-A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NUCLEO</a:t>
            </a:r>
          </a:p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</a:rPr>
              <a:t>                         </a:t>
            </a:r>
            <a:r>
              <a:rPr lang="es-A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TRANSCRIPCION</a:t>
            </a:r>
          </a:p>
          <a:p>
            <a:pPr>
              <a:buNone/>
            </a:pPr>
            <a:endParaRPr lang="es-AR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GENETICO CONTENIDO EN EL ADN</a:t>
            </a: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INFORMACION GENETICA DE LA PROTEINA  A SINTETIZAR, </a:t>
            </a:r>
            <a:r>
              <a:rPr lang="es-A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TRANSCRIBE AL </a:t>
            </a:r>
            <a:r>
              <a:rPr lang="es-AR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ARN mensajero</a:t>
            </a:r>
            <a:endParaRPr lang="es-AR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A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A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AR" sz="2800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2500298" y="1500174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5214942" y="1357298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8804706">
            <a:off x="2375825" y="2762222"/>
            <a:ext cx="395559" cy="61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2376413" flipH="1">
            <a:off x="5636994" y="2757153"/>
            <a:ext cx="330231" cy="546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214810" y="464344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 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NUCLEO:</a:t>
            </a:r>
            <a:r>
              <a:rPr lang="es-AR" sz="28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TRASNSCRIPCION </a:t>
            </a:r>
          </a:p>
          <a:p>
            <a:pPr algn="ctr">
              <a:buNone/>
            </a:pPr>
            <a:r>
              <a:rPr lang="es-AR" sz="2800" b="1" dirty="0" smtClean="0">
                <a:latin typeface="Arial Black" panose="020B0A04020102020204" pitchFamily="34" charset="0"/>
              </a:rPr>
              <a:t>   </a:t>
            </a:r>
            <a:r>
              <a:rPr lang="es-AR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ADN</a:t>
            </a:r>
          </a:p>
          <a:p>
            <a:pPr algn="ctr">
              <a:buNone/>
            </a:pPr>
            <a:endParaRPr lang="es-AR" sz="2800" dirty="0" smtClean="0"/>
          </a:p>
          <a:p>
            <a:pPr algn="ctr">
              <a:buNone/>
            </a:pPr>
            <a:r>
              <a:rPr lang="es-AR" sz="2800" dirty="0" smtClean="0"/>
              <a:t>      </a:t>
            </a:r>
            <a:r>
              <a:rPr lang="es-AR" sz="2800" dirty="0" err="1" smtClean="0">
                <a:solidFill>
                  <a:schemeClr val="accent2">
                    <a:lumMod val="50000"/>
                  </a:schemeClr>
                </a:solidFill>
              </a:rPr>
              <a:t>preARNmensajero</a:t>
            </a:r>
            <a:endParaRPr lang="es-AR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AR" sz="1800" dirty="0" smtClean="0"/>
              <a:t>                                                                                   MODIFICACION  POST-TRANSCRIPCION </a:t>
            </a:r>
          </a:p>
          <a:p>
            <a:pPr>
              <a:buNone/>
            </a:pPr>
            <a:endParaRPr lang="es-AR" sz="1800" dirty="0" smtClean="0"/>
          </a:p>
          <a:p>
            <a:pPr>
              <a:buNone/>
            </a:pPr>
            <a:r>
              <a:rPr lang="es-AR" sz="2800" dirty="0" smtClean="0">
                <a:latin typeface="Arial Black" panose="020B0A04020102020204" pitchFamily="34" charset="0"/>
              </a:rPr>
              <a:t>                            </a:t>
            </a:r>
            <a:r>
              <a:rPr lang="es-AR" sz="28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ARNmensajero</a:t>
            </a:r>
            <a:r>
              <a:rPr lang="es-AR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(LLEVA EL </a:t>
            </a:r>
            <a:r>
              <a:rPr lang="es-AR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 CODIFICADO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None/>
            </a:pP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AL CITOPLASMA.</a:t>
            </a:r>
          </a:p>
          <a:p>
            <a:pPr>
              <a:buNone/>
            </a:pPr>
            <a:endParaRPr lang="es-AR" sz="1800" dirty="0" smtClean="0"/>
          </a:p>
        </p:txBody>
      </p:sp>
      <p:sp>
        <p:nvSpPr>
          <p:cNvPr id="15" name="14 Flecha derecha"/>
          <p:cNvSpPr/>
          <p:nvPr/>
        </p:nvSpPr>
        <p:spPr>
          <a:xfrm rot="5400000">
            <a:off x="4592151" y="2551593"/>
            <a:ext cx="409799" cy="3072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5400000">
            <a:off x="4592151" y="3623163"/>
            <a:ext cx="409799" cy="3072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4735027" y="5194799"/>
            <a:ext cx="409799" cy="3072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 TRADUCCION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CITOPLASMA: </a:t>
            </a:r>
            <a:r>
              <a:rPr lang="es-AR" sz="28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TRADUCCION</a:t>
            </a:r>
            <a:r>
              <a:rPr lang="es-A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MENSAJE CODIFICADO </a:t>
            </a:r>
          </a:p>
          <a:p>
            <a:pPr algn="ctr">
              <a:buNone/>
            </a:pPr>
            <a:endParaRPr lang="es-A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COMPLEJO RIBOSOMICO 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EL MENSAJE CONTENIDO EN EL </a:t>
            </a:r>
            <a:r>
              <a:rPr lang="es-A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ARNm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es-A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CADENA O HEBRA DE </a:t>
            </a:r>
            <a:r>
              <a:rPr lang="es-A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ARNm</a:t>
            </a:r>
            <a:r>
              <a:rPr lang="es-A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UNE A VARIOS RIBOSOMAS: </a:t>
            </a:r>
            <a:r>
              <a:rPr lang="es-AR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POLISOMA O POLIRIBOSOMA.</a:t>
            </a:r>
          </a:p>
          <a:p>
            <a:pPr algn="ctr">
              <a:buNone/>
            </a:pPr>
            <a:endParaRPr lang="es-AR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 CADENA DE </a:t>
            </a:r>
            <a:r>
              <a:rPr lang="es-AR" sz="2000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ARNm</a:t>
            </a:r>
            <a:r>
              <a:rPr lang="es-AR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DEL POLIRIBOSOMA  SE </a:t>
            </a:r>
            <a:r>
              <a:rPr lang="es-AR" sz="2000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SINTETIZAN VARIAS COPIAS </a:t>
            </a:r>
            <a:r>
              <a:rPr lang="es-AR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UNA PROTEINA EN PARTICULAR.</a:t>
            </a:r>
          </a:p>
          <a:p>
            <a:pPr algn="ctr">
              <a:buNone/>
            </a:pPr>
            <a:r>
              <a:rPr lang="es-AR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None/>
            </a:pP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143372" y="2285992"/>
            <a:ext cx="357190" cy="500066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357686" y="4357694"/>
            <a:ext cx="214314" cy="35719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AR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PROTEINAS A SINTETIZAR </a:t>
            </a:r>
            <a:endParaRPr lang="es-ES" b="1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s-AR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                       PARA LA PROPIA           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EXPORTACION                        CELULA</a:t>
            </a:r>
          </a:p>
          <a:p>
            <a:pPr>
              <a:buNone/>
            </a:pPr>
            <a:r>
              <a:rPr lang="es-A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(PROTEINA DE MEMBRANA, CITOESQUELETO)</a:t>
            </a:r>
          </a:p>
          <a:p>
            <a:pPr>
              <a:buNone/>
            </a:pPr>
            <a:r>
              <a:rPr lang="es-A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s-AR" sz="2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 QUE LLEGUEN A SU DESTINO                                                                                                 </a:t>
            </a:r>
          </a:p>
          <a:p>
            <a:pPr algn="ctr">
              <a:buNone/>
            </a:pPr>
            <a:endParaRPr lang="es-A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s-AR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PEPTIDOS DE SEÑAL.  </a:t>
            </a:r>
          </a:p>
          <a:p>
            <a:pPr>
              <a:buNone/>
            </a:pP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SEC. DE AMINOACIDOS EN EL EXTREMO AMINO DE LA PROTEINA NEOSINTETIZADA </a:t>
            </a:r>
          </a:p>
          <a:p>
            <a:pPr>
              <a:buNone/>
            </a:pPr>
            <a:endParaRPr lang="es-A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endParaRPr lang="es-AR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 rot="1751567">
            <a:off x="2728221" y="2110562"/>
            <a:ext cx="350299" cy="732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19768667">
            <a:off x="5572201" y="2116868"/>
            <a:ext cx="358210" cy="660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4429124" y="421481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 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s-AR" sz="24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 DE SEÑAL</a:t>
            </a:r>
            <a:endParaRPr lang="es-A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 EN </a:t>
            </a: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</a:t>
            </a: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DESTINADAS A SER  </a:t>
            </a: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SINTETIZADAS EN  RER</a:t>
            </a:r>
          </a:p>
          <a:p>
            <a:pPr algn="ctr">
              <a:buNone/>
            </a:pPr>
            <a:endParaRPr lang="es-AR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RECONOCIDA POR PARTICULA DE RECONOCIMIENTO DE SEÑAL </a:t>
            </a:r>
          </a:p>
          <a:p>
            <a:pPr algn="ctr">
              <a:buNone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UNE AL PEPTIDO DE SEÑAL Y  DETIENE LA SINTESIS QUE COMIENZA EN EL RIBOSOMA LIBRE.</a:t>
            </a:r>
          </a:p>
          <a:p>
            <a:pPr algn="ctr">
              <a:buNone/>
            </a:pPr>
            <a:endParaRPr lang="es-A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PARTICULA DE RECONOCIMIENTO DE SEÑAL SE UNE A LA </a:t>
            </a: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 DE ACOPLAMIENTO EN LA MEMBRANA DEL RER </a:t>
            </a:r>
            <a:r>
              <a:rPr lang="es-A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buNone/>
            </a:pPr>
            <a:endParaRPr lang="es-A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RER</a:t>
            </a:r>
            <a:endParaRPr lang="es-ES" dirty="0"/>
          </a:p>
        </p:txBody>
      </p:sp>
      <p:pic>
        <p:nvPicPr>
          <p:cNvPr id="4" name="3 Marcador de contenido" descr="Retículo+Endoplásmico+Rugoso+(RER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54162"/>
            <a:ext cx="6736846" cy="5052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SITEMA DE ENDOMEMBRANAS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54162"/>
            <a:ext cx="8634442" cy="5018110"/>
          </a:xfrm>
          <a:solidFill>
            <a:srgbClr val="F1FBFD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AR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RETICULO ENDOPLASMICO </a:t>
            </a:r>
          </a:p>
          <a:p>
            <a:pPr>
              <a:buNone/>
            </a:pP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TRIDIMENSIONAL  DE </a:t>
            </a:r>
            <a:r>
              <a:rPr lang="es-A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TUBULOS, SACOS  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INTERCONECTADOS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SE EXTIENDE 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 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PERINUCLER HASTA LA PROXIMIDAD DE MEMBRANA PLASMATICA.</a:t>
            </a:r>
          </a:p>
          <a:p>
            <a:pPr>
              <a:buNone/>
            </a:pPr>
            <a:endParaRPr lang="es-A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EN</a:t>
            </a:r>
          </a:p>
          <a:p>
            <a:pPr>
              <a:buNone/>
            </a:pPr>
            <a:r>
              <a:rPr lang="es-AR" sz="2800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LISO (REL</a:t>
            </a:r>
            <a:r>
              <a:rPr lang="es-AR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CARECE DE RIBOSOMAS, EN CELULAS QUE SINTETIZAN O METABOLIZAN LIPIDOS. </a:t>
            </a:r>
          </a:p>
          <a:p>
            <a:pPr>
              <a:buNone/>
            </a:pP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RUGOSO (RER)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PRESENTA  RIBOSOMAS EN LA SUPERFICIE CITOSOLICA DE LA MEMBRANA, MUY DESARROLADO EN CELULAS CON INTENSA SINTESIS PROTEICA.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PROTEICA: RER</a:t>
            </a:r>
            <a:endParaRPr lang="es-ES" dirty="0"/>
          </a:p>
        </p:txBody>
      </p:sp>
      <p:pic>
        <p:nvPicPr>
          <p:cNvPr id="4" name="3 Marcador de contenido" descr="RERfunc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15" y="1428736"/>
            <a:ext cx="8087060" cy="5214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1F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AR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 LA LUZ DEL RER: </a:t>
            </a:r>
          </a:p>
          <a:p>
            <a:pPr algn="ctr">
              <a:buNone/>
            </a:pPr>
            <a:r>
              <a:rPr lang="es-AR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MODIFICACIONES POST-TRADUCCIONALES </a:t>
            </a:r>
          </a:p>
          <a:p>
            <a:pPr marL="457200" indent="-457200">
              <a:buAutoNum type="arabicPeriod"/>
            </a:pPr>
            <a:r>
              <a:rPr lang="es-AR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PEPTIDASA</a:t>
            </a:r>
            <a:r>
              <a:rPr lang="es-AR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AR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ESCINDE</a:t>
            </a:r>
            <a:r>
              <a:rPr lang="es-AR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PEPTIDO DE SEÑAL. </a:t>
            </a:r>
          </a:p>
          <a:p>
            <a:pPr marL="457200" indent="-457200">
              <a:buAutoNum type="arabicPeriod"/>
            </a:pPr>
            <a:r>
              <a:rPr lang="es-AR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A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CONCLUIR SINTESIS</a:t>
            </a:r>
            <a:r>
              <a:rPr lang="es-AR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s-AR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 RIBOSOMA </a:t>
            </a:r>
            <a:r>
              <a:rPr lang="es-AR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TRASLOCADOR Y LA </a:t>
            </a:r>
          </a:p>
          <a:p>
            <a:pPr>
              <a:buNone/>
            </a:pPr>
            <a:endParaRPr lang="es-AR" sz="28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es-A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42976" y="2857496"/>
            <a:ext cx="6429420" cy="1714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 ES  LIBERADA EN LA LUZ DEL RER</a:t>
            </a:r>
          </a:p>
          <a:p>
            <a:pPr algn="ctr"/>
            <a:r>
              <a:rPr lang="es-A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SUFRE </a:t>
            </a:r>
            <a:r>
              <a:rPr lang="es-AR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TRANSFORMACIONES SEGÚN  TRATE </a:t>
            </a:r>
            <a:endParaRPr lang="es-E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 rot="3770612">
            <a:off x="1991446" y="4645376"/>
            <a:ext cx="500066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3500430" y="4786322"/>
            <a:ext cx="500066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9581470">
            <a:off x="6686961" y="4595371"/>
            <a:ext cx="428628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2071670" y="2143116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0" y="4572008"/>
            <a:ext cx="2143108" cy="1785950"/>
          </a:xfrm>
          <a:prstGeom prst="ellipse">
            <a:avLst/>
          </a:prstGeom>
          <a:solidFill>
            <a:srgbClr val="F1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2060"/>
                </a:solidFill>
              </a:rPr>
              <a:t>PROTEINA QUE </a:t>
            </a:r>
            <a:r>
              <a:rPr lang="es-AR" dirty="0" smtClean="0">
                <a:solidFill>
                  <a:srgbClr val="FF0000"/>
                </a:solidFill>
              </a:rPr>
              <a:t>PERMANECERA EN EL RER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143108" y="5214950"/>
            <a:ext cx="2571768" cy="1643050"/>
          </a:xfrm>
          <a:prstGeom prst="ellipse">
            <a:avLst/>
          </a:prstGeom>
          <a:solidFill>
            <a:srgbClr val="F1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2060"/>
                </a:solidFill>
              </a:rPr>
              <a:t>PROTEINA P/ SER TRANSPORTADA </a:t>
            </a:r>
            <a:r>
              <a:rPr lang="es-AR" dirty="0" smtClean="0">
                <a:solidFill>
                  <a:srgbClr val="FF0000"/>
                </a:solidFill>
              </a:rPr>
              <a:t>A MEMBRANA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5572132" y="4714884"/>
            <a:ext cx="500066" cy="28575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4876" y="5143512"/>
            <a:ext cx="2428892" cy="1714488"/>
          </a:xfrm>
          <a:prstGeom prst="ellipse">
            <a:avLst/>
          </a:prstGeom>
          <a:solidFill>
            <a:srgbClr val="F1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2060"/>
                </a:solidFill>
              </a:rPr>
              <a:t>PROTEINA DE </a:t>
            </a:r>
            <a:r>
              <a:rPr lang="es-AR" dirty="0" smtClean="0">
                <a:solidFill>
                  <a:schemeClr val="accent2"/>
                </a:solidFill>
              </a:rPr>
              <a:t>SECRECION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7072330" y="4429132"/>
            <a:ext cx="2071670" cy="1714512"/>
          </a:xfrm>
          <a:prstGeom prst="ellipse">
            <a:avLst/>
          </a:prstGeom>
          <a:solidFill>
            <a:srgbClr val="F1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2060"/>
                </a:solidFill>
              </a:rPr>
              <a:t>PRTOTEINA DESTINADA A </a:t>
            </a:r>
            <a:r>
              <a:rPr lang="es-AR" dirty="0" smtClean="0">
                <a:solidFill>
                  <a:schemeClr val="accent2"/>
                </a:solidFill>
              </a:rPr>
              <a:t>ENDOSOMAS</a:t>
            </a: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es-A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SINTESIS PROTEICA</a:t>
            </a: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1FBF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AR" sz="2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 LA LUZ DEL RER: </a:t>
            </a:r>
          </a:p>
          <a:p>
            <a:pPr algn="ctr">
              <a:buNone/>
            </a:pPr>
            <a:r>
              <a:rPr lang="es-AR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MODIFICACIONES POST-TRADUCCIONALES</a:t>
            </a:r>
          </a:p>
          <a:p>
            <a:pPr algn="ctr">
              <a:buNone/>
            </a:pPr>
            <a:endParaRPr lang="es-AR" sz="28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 LUZ DEL RER</a:t>
            </a:r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AL DESTINO</a:t>
            </a:r>
            <a:r>
              <a:rPr lang="es-AR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LA PROTEINA :</a:t>
            </a:r>
            <a:r>
              <a:rPr lang="es-AR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AR" sz="24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GLUCOSILACION,  PUENTES DISULFURO </a:t>
            </a:r>
            <a:r>
              <a:rPr lang="es-AR" sz="24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ETC </a:t>
            </a:r>
          </a:p>
          <a:p>
            <a:pPr>
              <a:buFont typeface="Wingdings" pitchFamily="2" charset="2"/>
              <a:buChar char="§"/>
            </a:pPr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PLEGAMIENTOADECUADO: </a:t>
            </a:r>
            <a:r>
              <a:rPr lang="es-AR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CHAPERONA</a:t>
            </a:r>
            <a:r>
              <a:rPr lang="es-AR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 (PROTEINAS DE STRESS). </a:t>
            </a:r>
          </a:p>
          <a:p>
            <a:pPr>
              <a:buNone/>
            </a:pPr>
            <a:endParaRPr lang="es-A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SALVO LAS PROTEINAS CONSTITUTIVAS 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MAYORIA DE LAS PROTEINA INGRESA LUEGO AL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APARATO DE  GOLGI.</a:t>
            </a:r>
          </a:p>
          <a:p>
            <a:pPr>
              <a:buNone/>
            </a:pPr>
            <a:endParaRPr lang="es-A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3857620" y="2214554"/>
            <a:ext cx="7143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ENDOMEMBRANAS/RER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  <a:solidFill>
            <a:srgbClr val="F1FBFD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800" b="1" u="sng" dirty="0" smtClean="0">
                <a:solidFill>
                  <a:srgbClr val="002060"/>
                </a:solidFill>
              </a:rPr>
              <a:t>DESTINO PROTEINA NEOSINTETIZADA </a:t>
            </a:r>
          </a:p>
          <a:p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QUEDARSE </a:t>
            </a:r>
            <a:r>
              <a:rPr lang="es-A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 EL RER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SEÑAL DE RETENCION EN EL RE.</a:t>
            </a:r>
          </a:p>
          <a:p>
            <a:r>
              <a:rPr lang="es-A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 A </a:t>
            </a:r>
            <a:r>
              <a:rPr lang="es-AR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PROTEOSOMAS</a:t>
            </a:r>
            <a:r>
              <a:rPr lang="es-AR" sz="2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</a:rPr>
              <a:t> PROTEINAS  DEFECTUOSAS, MALPLEGADAS, O MODIFICADAS INADECUADAMENTE  SON EXPORTADAS AL CITOPLASMA PARA SER </a:t>
            </a:r>
            <a:r>
              <a:rPr lang="es-AR" sz="2400" b="1" dirty="0" smtClean="0">
                <a:solidFill>
                  <a:schemeClr val="accent4">
                    <a:lumMod val="75000"/>
                  </a:schemeClr>
                </a:solidFill>
              </a:rPr>
              <a:t>DEGRADADAS EN PROTEOSOMAS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</a:rPr>
              <a:t>.  MARCADAS CON UBICUITINA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IR AL </a:t>
            </a:r>
            <a:r>
              <a:rPr lang="es-AR" b="1" u="sng" dirty="0" smtClean="0">
                <a:solidFill>
                  <a:srgbClr val="FF0000"/>
                </a:solidFill>
              </a:rPr>
              <a:t>GOLGI</a:t>
            </a:r>
            <a:r>
              <a:rPr lang="es-AR" dirty="0" smtClean="0">
                <a:solidFill>
                  <a:srgbClr val="C00000"/>
                </a:solidFill>
              </a:rPr>
              <a:t>: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</a:rPr>
              <a:t>  AQUELLAS PROTEINAS QUE VAN AL </a:t>
            </a:r>
            <a:r>
              <a:rPr lang="es-AR" sz="2400" dirty="0" smtClean="0">
                <a:solidFill>
                  <a:srgbClr val="002060"/>
                </a:solidFill>
              </a:rPr>
              <a:t>GOLGI </a:t>
            </a: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</a:rPr>
              <a:t>SON </a:t>
            </a:r>
            <a:r>
              <a:rPr lang="es-AR" sz="24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AR" sz="2400" b="1" dirty="0" smtClean="0">
                <a:solidFill>
                  <a:srgbClr val="C00000"/>
                </a:solidFill>
              </a:rPr>
              <a:t>RANSPORTADAS </a:t>
            </a:r>
            <a:r>
              <a:rPr lang="es-AR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</a:rPr>
              <a:t> POR MEDIO DE: </a:t>
            </a:r>
          </a:p>
          <a:p>
            <a:pPr algn="ctr">
              <a:buNone/>
            </a:pPr>
            <a:r>
              <a:rPr lang="es-AR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AR" b="1" dirty="0" smtClean="0">
                <a:solidFill>
                  <a:srgbClr val="C00000"/>
                </a:solidFill>
              </a:rPr>
              <a:t>VESICULAS DE TRANSPORTE  </a:t>
            </a:r>
          </a:p>
          <a:p>
            <a:pPr algn="ctr"/>
            <a:endParaRPr lang="es-A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s-A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ENDOMEBRANAS/ VESICULAS DE TRANSPORTE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214974"/>
          </a:xfrm>
          <a:solidFill>
            <a:srgbClr val="F1FBFD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b="1" u="sng" dirty="0" smtClean="0">
                <a:solidFill>
                  <a:srgbClr val="002060"/>
                </a:solidFill>
              </a:rPr>
              <a:t>VESICULAS DE TRANSPORTE </a:t>
            </a:r>
          </a:p>
          <a:p>
            <a:pPr>
              <a:buNone/>
            </a:pPr>
            <a:endParaRPr lang="es-AR" sz="1800" b="1" u="sng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18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-CUBIERTA DE COP O COATOMERAS </a:t>
            </a: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DE DOS TIPOS: </a:t>
            </a:r>
          </a:p>
          <a:p>
            <a:pPr>
              <a:buNone/>
            </a:pPr>
            <a:r>
              <a:rPr lang="es-AR" sz="18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CUBIERTAS DE </a:t>
            </a:r>
            <a:r>
              <a:rPr lang="es-A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II </a:t>
            </a:r>
            <a:r>
              <a:rPr lang="es-AR" sz="18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ANTEROGRADO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                  GOLGI  </a:t>
            </a:r>
          </a:p>
          <a:p>
            <a:pPr>
              <a:buNone/>
            </a:pP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AR" sz="18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CUBIERTAS DE </a:t>
            </a:r>
            <a:r>
              <a:rPr lang="es-AR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I </a:t>
            </a: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1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RETROGRADO</a:t>
            </a:r>
            <a:r>
              <a:rPr lang="es-AR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GOLGI                RER</a:t>
            </a:r>
          </a:p>
          <a:p>
            <a:pPr>
              <a:buNone/>
            </a:pPr>
            <a:r>
              <a:rPr lang="es-A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VESICULAS QUE COMUNICACIÓN  </a:t>
            </a:r>
            <a:r>
              <a:rPr lang="es-A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CISTERNAS DE GOLGI ENTRE SI  </a:t>
            </a:r>
          </a:p>
          <a:p>
            <a:pPr>
              <a:buFont typeface="Wingdings" panose="05000000000000000000" pitchFamily="2" charset="2"/>
              <a:buChar char="§"/>
            </a:pPr>
            <a:endParaRPr lang="es-A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143636" y="3286124"/>
            <a:ext cx="642942" cy="28575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6858016" y="2714620"/>
            <a:ext cx="642942" cy="28575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  <a:solidFill>
            <a:srgbClr val="F1FBFD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AR" sz="2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APARATO DE GOLGI</a:t>
            </a:r>
          </a:p>
          <a:p>
            <a:pPr algn="ctr">
              <a:buNone/>
            </a:pPr>
            <a:endParaRPr lang="es-AR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CISTERNAS APLANADAS.</a:t>
            </a:r>
            <a:r>
              <a:rPr lang="es-AR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endParaRPr lang="es-AR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LOCALIZACION, TAMAÑO Y NUMERO VARIABLE</a:t>
            </a:r>
          </a:p>
          <a:p>
            <a:pPr>
              <a:buNone/>
            </a:pPr>
            <a:endParaRPr lang="es-A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CURVA</a:t>
            </a:r>
            <a:r>
              <a:rPr lang="es-AR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DOS CARAS </a:t>
            </a:r>
          </a:p>
          <a:p>
            <a:pPr>
              <a:buBlip>
                <a:blip r:embed="rId2"/>
              </a:buBlip>
            </a:pPr>
            <a:endParaRPr lang="es-AR" sz="20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CIS ,DE ENTRADA </a:t>
            </a: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 Y RECIBE VESICULAS TRANSPORTADORES DEL </a:t>
            </a: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RER.</a:t>
            </a:r>
          </a:p>
          <a:p>
            <a:pPr marL="457200" indent="-457200">
              <a:buAutoNum type="alphaLcParenR"/>
            </a:pPr>
            <a:endParaRPr lang="es-AR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TRANS</a:t>
            </a: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CONCAVA,  CARA DE SALIDA O MADURATIVA:  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SALEN LAS VESICULA DESTINADAS A LA </a:t>
            </a: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O A LOS ENDOSOMAS </a:t>
            </a:r>
          </a:p>
          <a:p>
            <a:pPr>
              <a:buNone/>
            </a:pPr>
            <a:endParaRPr lang="es-AR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C)ENTRE AMBAS CARAS </a:t>
            </a:r>
            <a:r>
              <a:rPr lang="es-A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 DE VESICULAS Y CISTERNAS INTERMEDIA. </a:t>
            </a:r>
            <a:endParaRPr lang="es-A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pic>
        <p:nvPicPr>
          <p:cNvPr id="7" name="6 Marcador de contenido" descr="golg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144" y="1785926"/>
            <a:ext cx="6651900" cy="507207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APARATO DE GOLGI:</a:t>
            </a:r>
          </a:p>
          <a:p>
            <a:pPr>
              <a:buNone/>
            </a:pPr>
            <a:endParaRPr lang="es-A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buBlip>
                <a:blip r:embed="rId2"/>
              </a:buBlip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MODIFICA</a:t>
            </a:r>
          </a:p>
          <a:p>
            <a:pPr algn="ctr">
              <a:buBlip>
                <a:blip r:embed="rId2"/>
              </a:buBlip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CLASIFICA</a:t>
            </a:r>
          </a:p>
          <a:p>
            <a:pPr algn="ctr">
              <a:buBlip>
                <a:blip r:embed="rId2"/>
              </a:buBlip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EMPAQUETA</a:t>
            </a:r>
          </a:p>
          <a:p>
            <a:pPr algn="ctr">
              <a:buBlip>
                <a:blip r:embed="rId2"/>
              </a:buBlip>
            </a:pPr>
            <a:endParaRPr lang="es-A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LAS PROTEINAS PROVENIENTES DEL RER.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500726"/>
          </a:xfrm>
          <a:solidFill>
            <a:srgbClr val="F1FBFD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VESICULAS DE TRANSPORTE (PROT CUBIERTA COP II) </a:t>
            </a:r>
            <a:r>
              <a:rPr lang="es-AR" sz="2400" b="1" dirty="0" smtClean="0">
                <a:solidFill>
                  <a:srgbClr val="002060"/>
                </a:solidFill>
              </a:rPr>
              <a:t>PROVENIENTES DEL </a:t>
            </a:r>
            <a:r>
              <a:rPr lang="es-AR" sz="2400" b="1" dirty="0" smtClean="0">
                <a:solidFill>
                  <a:srgbClr val="C00000"/>
                </a:solidFill>
              </a:rPr>
              <a:t>RER</a:t>
            </a:r>
          </a:p>
          <a:p>
            <a:pPr algn="ctr"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DIRIGEN A </a:t>
            </a:r>
            <a:r>
              <a:rPr lang="es-AR" sz="2400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CARA CIS 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A. GOLGI, </a:t>
            </a:r>
          </a:p>
          <a:p>
            <a:pPr algn="ctr">
              <a:buNone/>
            </a:pPr>
            <a:r>
              <a:rPr lang="es-AR" sz="2400" dirty="0" smtClean="0">
                <a:solidFill>
                  <a:srgbClr val="002060"/>
                </a:solidFill>
              </a:rPr>
              <a:t>EN EL 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GOLGI</a:t>
            </a:r>
            <a:r>
              <a:rPr lang="es-AR" sz="2400" dirty="0" smtClean="0">
                <a:solidFill>
                  <a:srgbClr val="002060"/>
                </a:solidFill>
              </a:rPr>
              <a:t> SUFRE </a:t>
            </a:r>
          </a:p>
          <a:p>
            <a:pPr algn="ctr">
              <a:buNone/>
            </a:pP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MODIFICACIONES</a:t>
            </a:r>
            <a:r>
              <a:rPr lang="es-AR" sz="2800" b="1" dirty="0" smtClean="0">
                <a:solidFill>
                  <a:srgbClr val="002060"/>
                </a:solidFill>
              </a:rPr>
              <a:t>: </a:t>
            </a:r>
          </a:p>
          <a:p>
            <a:pPr algn="ctr">
              <a:buBlip>
                <a:blip r:embed="rId2"/>
              </a:buBlip>
            </a:pPr>
            <a:r>
              <a:rPr lang="es-AR" sz="2400" b="1" dirty="0" smtClean="0">
                <a:solidFill>
                  <a:srgbClr val="002060"/>
                </a:solidFill>
              </a:rPr>
              <a:t>GLUCOSILACION, </a:t>
            </a:r>
          </a:p>
          <a:p>
            <a:pPr algn="ctr">
              <a:buBlip>
                <a:blip r:embed="rId2"/>
              </a:buBlip>
            </a:pPr>
            <a:r>
              <a:rPr lang="es-AR" sz="2400" b="1" dirty="0" smtClean="0">
                <a:solidFill>
                  <a:srgbClr val="002060"/>
                </a:solidFill>
              </a:rPr>
              <a:t>MARCACION CON MANOSA 6 P, </a:t>
            </a:r>
          </a:p>
          <a:p>
            <a:pPr algn="ctr">
              <a:buBlip>
                <a:blip r:embed="rId2"/>
              </a:buBlip>
            </a:pPr>
            <a:r>
              <a:rPr lang="es-AR" sz="2400" b="1" dirty="0" smtClean="0">
                <a:solidFill>
                  <a:srgbClr val="002060"/>
                </a:solidFill>
              </a:rPr>
              <a:t>ESCICION DE PROTEINAS  (</a:t>
            </a:r>
            <a:r>
              <a:rPr lang="es-AR" sz="2000" b="1" dirty="0" smtClean="0">
                <a:solidFill>
                  <a:srgbClr val="002060"/>
                </a:solidFill>
              </a:rPr>
              <a:t>EJ PROINSULINA),</a:t>
            </a:r>
          </a:p>
          <a:p>
            <a:pPr algn="ctr">
              <a:buBlip>
                <a:blip r:embed="rId2"/>
              </a:buBlip>
            </a:pPr>
            <a:r>
              <a:rPr lang="es-AR" sz="2000" b="1" dirty="0" smtClean="0">
                <a:solidFill>
                  <a:srgbClr val="002060"/>
                </a:solidFill>
              </a:rPr>
              <a:t> </a:t>
            </a:r>
            <a:r>
              <a:rPr lang="es-AR" sz="2400" b="1" dirty="0" smtClean="0">
                <a:solidFill>
                  <a:srgbClr val="002060"/>
                </a:solidFill>
              </a:rPr>
              <a:t>SINTESIS Y UNION DE ALGUNOS OLIGOSACARIDOS A LAS PROTEINAS</a:t>
            </a: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1FBFD"/>
          </a:solidFill>
        </p:spPr>
        <p:txBody>
          <a:bodyPr/>
          <a:lstStyle/>
          <a:p>
            <a:pPr algn="ctr">
              <a:buNone/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APARATO DE GOLGI:</a:t>
            </a:r>
          </a:p>
          <a:p>
            <a:pPr algn="ctr">
              <a:buNone/>
            </a:pPr>
            <a:endParaRPr lang="es-A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CLASIFICACION Y EMPAQUETAMIENTO</a:t>
            </a:r>
          </a:p>
          <a:p>
            <a:pPr algn="ctr"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AR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TRANS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GOLGI. </a:t>
            </a:r>
          </a:p>
          <a:p>
            <a:pPr algn="ctr">
              <a:buNone/>
            </a:pPr>
            <a:endParaRPr lang="es-A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CALSIFICACION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LAS PROTEINAS SON SEPARADAS EN BASE A 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CLASIFICADORAS</a:t>
            </a:r>
            <a:r>
              <a:rPr lang="es-A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(DETRMINADAS SECUENCIAS DE AMINOAC. O DETERMINADOS OLIGOSACARIDOS ASOCIADOS) PARA SU POSTERIOR EMPAQUETAMIENTO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EMPAQUETAMIENTO: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 VESICULAS  TRANSPORTADORAS </a:t>
            </a:r>
          </a:p>
          <a:p>
            <a:pPr>
              <a:buNone/>
            </a:pPr>
            <a:endParaRPr lang="es-A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pic>
        <p:nvPicPr>
          <p:cNvPr id="4" name="Picture 6" descr="C:\Users\Usuario\AppData\Local\Microsoft\Windows\INetCache\IE\7VKDORJN\Retículo-Endoplasmático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249112" cy="44804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786050" y="3244334"/>
            <a:ext cx="376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b="1" u="sng" dirty="0" smtClean="0">
                <a:latin typeface="Arial Black" panose="020B0A04020102020204" pitchFamily="34" charset="0"/>
              </a:rPr>
              <a:t>  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47640" y="1357298"/>
            <a:ext cx="30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RETICULO ENDOMPLASMICO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1FBFD"/>
          </a:solidFill>
        </p:spPr>
        <p:txBody>
          <a:bodyPr/>
          <a:lstStyle/>
          <a:p>
            <a:pPr algn="ctr">
              <a:buNone/>
            </a:pP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CARA TRANS APARATO DE GOLGI:</a:t>
            </a:r>
          </a:p>
          <a:p>
            <a:pPr>
              <a:buNone/>
            </a:pPr>
            <a:r>
              <a:rPr lang="es-A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785918" y="1714488"/>
            <a:ext cx="5643602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VESICULA TRANSPORTADORA</a:t>
            </a:r>
          </a:p>
          <a:p>
            <a:pPr algn="ctr"/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 DESTINO  </a:t>
            </a:r>
            <a:endParaRPr lang="es-E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4 Flecha curvada hacia la derecha"/>
          <p:cNvSpPr/>
          <p:nvPr/>
        </p:nvSpPr>
        <p:spPr>
          <a:xfrm rot="20967588">
            <a:off x="72887" y="1765893"/>
            <a:ext cx="1428760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071538" y="2643182"/>
            <a:ext cx="2500330" cy="150019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rgbClr val="002060"/>
                </a:solidFill>
              </a:rPr>
              <a:t>PROT CUBIERTA </a:t>
            </a:r>
            <a:r>
              <a:rPr lang="es-AR" sz="1400" b="1" u="sng" dirty="0" smtClean="0">
                <a:solidFill>
                  <a:srgbClr val="FF0000"/>
                </a:solidFill>
                <a:latin typeface="Arial Black" pitchFamily="34" charset="0"/>
              </a:rPr>
              <a:t>CLATRINA</a:t>
            </a:r>
            <a:r>
              <a:rPr lang="es-AR" sz="1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s-ES" sz="1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5643570" y="2786058"/>
            <a:ext cx="1857388" cy="142876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1400" b="1" dirty="0" smtClean="0">
                <a:solidFill>
                  <a:srgbClr val="002060"/>
                </a:solidFill>
              </a:rPr>
              <a:t>PROT CUBIERTA </a:t>
            </a:r>
            <a:r>
              <a:rPr lang="es-AR" sz="1400" b="1" u="sng" dirty="0" smtClean="0">
                <a:solidFill>
                  <a:srgbClr val="002060"/>
                </a:solidFill>
              </a:rPr>
              <a:t>CLATRINA</a:t>
            </a:r>
          </a:p>
          <a:p>
            <a:pPr lvl="0" algn="ctr"/>
            <a:r>
              <a:rPr lang="es-AR" sz="1600" b="1" u="sng" dirty="0" smtClean="0">
                <a:solidFill>
                  <a:srgbClr val="FF0000"/>
                </a:solidFill>
              </a:rPr>
              <a:t>PROT VSNARE</a:t>
            </a:r>
            <a:r>
              <a:rPr lang="es-AR" sz="1600" b="1" dirty="0" smtClean="0">
                <a:solidFill>
                  <a:srgbClr val="FF0000"/>
                </a:solidFill>
              </a:rPr>
              <a:t> 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57158" y="4214842"/>
            <a:ext cx="4786346" cy="271462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AR" sz="2000" b="1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 MEMBRANA</a:t>
            </a:r>
          </a:p>
          <a:p>
            <a:pPr>
              <a:buNone/>
            </a:pPr>
            <a:r>
              <a:rPr lang="es-A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A)PROTEINA INTEGRAL DE MEMBRANA</a:t>
            </a:r>
          </a:p>
          <a:p>
            <a:pPr>
              <a:buNone/>
            </a:pPr>
            <a:r>
              <a:rPr lang="es-A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B)PROTEINA DE TRANSPORTE 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AR" sz="20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2-EXOCITOSIS </a:t>
            </a:r>
          </a:p>
        </p:txBody>
      </p:sp>
      <p:sp>
        <p:nvSpPr>
          <p:cNvPr id="11" name="10 Elipse"/>
          <p:cNvSpPr/>
          <p:nvPr/>
        </p:nvSpPr>
        <p:spPr>
          <a:xfrm>
            <a:off x="5000596" y="4214818"/>
            <a:ext cx="4143404" cy="250030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AR" sz="2400" b="1" u="sng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ENDOSOMAS</a:t>
            </a:r>
          </a:p>
          <a:p>
            <a:pPr algn="ctr">
              <a:buNone/>
            </a:pPr>
            <a:r>
              <a:rPr lang="es-A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es-A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MARCADAS CON MANOSA 6 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ENDOMEMBRNAS/ GOLGI </a:t>
            </a:r>
            <a:endParaRPr lang="es-ES" dirty="0"/>
          </a:p>
        </p:txBody>
      </p:sp>
      <p:pic>
        <p:nvPicPr>
          <p:cNvPr id="4" name="3 Marcador de contenido" descr="VESICULAS DE SECRECION R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4030583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5715008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CLATRINA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37147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PROT SNARE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algn="ctr">
              <a:buNone/>
            </a:pPr>
            <a:r>
              <a:rPr lang="es-AR" sz="6600" dirty="0" smtClean="0"/>
              <a:t>                          EXOCITOSIS </a:t>
            </a:r>
            <a:endParaRPr lang="es-ES" sz="6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EXOCITOSIS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EXOCITOSIS</a:t>
            </a: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POR EL CUAL UNA 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VESICULA DE TRANSPORTE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DIRIGE A LA MEMBRANA PLASMATICA  Y EL 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</a:t>
            </a:r>
            <a:r>
              <a:rPr lang="es-AR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VESICULAR ES  </a:t>
            </a:r>
            <a:r>
              <a:rPr lang="es-AR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LIBERADO EL EXTERIOR</a:t>
            </a:r>
          </a:p>
          <a:p>
            <a:pPr>
              <a:buNone/>
            </a:pPr>
            <a:endParaRPr lang="es-AR" sz="24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ENDOMEMBRNAS/ GOLGI </a:t>
            </a:r>
            <a:endParaRPr lang="es-ES" dirty="0"/>
          </a:p>
        </p:txBody>
      </p:sp>
      <p:pic>
        <p:nvPicPr>
          <p:cNvPr id="4" name="3 Marcador de contenido" descr="VESICULAS DE SECRECION R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928802"/>
            <a:ext cx="4030583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5715008" y="264318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CLATRINA</a:t>
            </a:r>
          </a:p>
          <a:p>
            <a:pPr algn="ctr"/>
            <a:r>
              <a:rPr lang="es-AR" b="1" dirty="0" smtClean="0">
                <a:solidFill>
                  <a:srgbClr val="FF0000"/>
                </a:solidFill>
              </a:rPr>
              <a:t>EXOCITOSIS 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37147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PROT SNARE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929058" y="3500438"/>
            <a:ext cx="2786082" cy="2571768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"/>
          <p:cNvSpPr/>
          <p:nvPr/>
        </p:nvSpPr>
        <p:spPr>
          <a:xfrm rot="18434100">
            <a:off x="6370180" y="3381075"/>
            <a:ext cx="728475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DE ENDOMEMBRANAS/ EXOCITOSIS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EXOCITOSIS</a:t>
            </a:r>
            <a:endParaRPr lang="es-AR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A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POR EL CUAL UNA </a:t>
            </a:r>
            <a:r>
              <a:rPr lang="es-A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CONTENIDO</a:t>
            </a:r>
            <a:r>
              <a:rPr lang="es-AR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VESICULAR ES  </a:t>
            </a:r>
            <a:r>
              <a:rPr lang="es-AR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LIBERADO EL EXTERIOR</a:t>
            </a:r>
          </a:p>
          <a:p>
            <a:pPr algn="ctr">
              <a:buNone/>
            </a:pPr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VIAS</a:t>
            </a:r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SECRECION  </a:t>
            </a:r>
          </a:p>
          <a:p>
            <a:pPr algn="just">
              <a:buNone/>
            </a:pPr>
            <a:endParaRPr lang="es-A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s-A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AR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071934" y="2928934"/>
            <a:ext cx="78581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0" y="3429000"/>
          <a:ext cx="9001156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429156"/>
              </a:tblGrid>
              <a:tr h="855908">
                <a:tc>
                  <a:txBody>
                    <a:bodyPr/>
                    <a:lstStyle/>
                    <a:p>
                      <a:pPr algn="ctr"/>
                      <a:r>
                        <a:rPr lang="es-AR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VIA AUTOMATICA </a:t>
                      </a:r>
                    </a:p>
                    <a:p>
                      <a:pPr algn="ctr"/>
                      <a:r>
                        <a:rPr lang="es-AR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O CONSTITUTIVA</a:t>
                      </a:r>
                      <a:endParaRPr lang="es-ES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VIA REGULADA</a:t>
                      </a:r>
                    </a:p>
                    <a:p>
                      <a:pPr algn="ctr"/>
                      <a:r>
                        <a:rPr lang="es-AR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(DEPENDIENTE DE SEÑAL)</a:t>
                      </a:r>
                      <a:endParaRPr lang="es-E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573092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VESICULAS TRANSPORTADORAS</a:t>
                      </a:r>
                      <a:r>
                        <a:rPr lang="es-A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SALEN DEL GOLGI   SECRETAN SU CONTENIDO  EN FORMA </a:t>
                      </a:r>
                      <a:r>
                        <a:rPr lang="es-AR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 E INMEDIATA </a:t>
                      </a:r>
                    </a:p>
                    <a:p>
                      <a:endParaRPr lang="es-AR" b="1" baseline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EJ: INMUNOGLOBULINAS EN CEL. PLASMATICAS , SUST MATRIZ EXTRACELULAR, ETC</a:t>
                      </a:r>
                      <a:endParaRPr lang="es-E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VESICULAS QUE SALEN DEL</a:t>
                      </a:r>
                      <a:r>
                        <a:rPr lang="es-A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GOLGI  </a:t>
                      </a:r>
                      <a:r>
                        <a:rPr lang="es-AR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PERMANECEN EN EL CITOPLASMA COMO GRANULOS SECRETORIOS O VESICULAS </a:t>
                      </a:r>
                      <a:r>
                        <a:rPr lang="es-A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SECRETORIAS . SON LIBERADAS CUANDO LLEGA </a:t>
                      </a:r>
                      <a:r>
                        <a:rPr lang="es-AR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SEÑAL O SUSTANCIA INDU</a:t>
                      </a:r>
                      <a:r>
                        <a:rPr lang="es-AR" b="1" baseline="0" dirty="0" smtClean="0">
                          <a:solidFill>
                            <a:srgbClr val="C00000"/>
                          </a:solidFill>
                        </a:rPr>
                        <a:t>CTORA. </a:t>
                      </a:r>
                    </a:p>
                    <a:p>
                      <a:r>
                        <a:rPr lang="es-AR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EJ. HORMONAS.</a:t>
                      </a:r>
                      <a:endParaRPr lang="es-E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EXOCITOSIS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6600" dirty="0">
              <a:solidFill>
                <a:srgbClr val="C00000"/>
              </a:solidFill>
            </a:endParaRPr>
          </a:p>
        </p:txBody>
      </p:sp>
      <p:pic>
        <p:nvPicPr>
          <p:cNvPr id="5" name="4 Imagen" descr="300px-Tipos_de_exocitosis.svg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215370" cy="540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ENDOMEMBRNAS/ GOLGI </a:t>
            </a:r>
            <a:endParaRPr lang="es-ES" dirty="0"/>
          </a:p>
        </p:txBody>
      </p:sp>
      <p:pic>
        <p:nvPicPr>
          <p:cNvPr id="4" name="3 Marcador de contenido" descr="VESICULAS DE SECRECION R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4030583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5715008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CLATRINA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300037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PROT- SNARE</a:t>
            </a:r>
          </a:p>
          <a:p>
            <a:pPr algn="ctr"/>
            <a:r>
              <a:rPr lang="es-AR" b="1" dirty="0" smtClean="0">
                <a:solidFill>
                  <a:srgbClr val="FF0000"/>
                </a:solidFill>
              </a:rPr>
              <a:t>LISOSOMAS / ENDOCITOSIS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142976" y="3786190"/>
            <a:ext cx="3000396" cy="1928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LISOSOMAS </a:t>
            </a:r>
          </a:p>
          <a:p>
            <a:pPr>
              <a:buNone/>
            </a:pPr>
            <a:r>
              <a:rPr lang="es-A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s-A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ORGANELA DIGESTIVA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buNone/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 EN </a:t>
            </a:r>
            <a:r>
              <a:rPr lang="es-AR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 HIDROLITICAS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PROTEASAS</a:t>
            </a:r>
          </a:p>
          <a:p>
            <a:pPr marL="514350" indent="-514350"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LIPASAS</a:t>
            </a:r>
          </a:p>
          <a:p>
            <a:pPr marL="514350" indent="-514350"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GLUCOSIDASAS</a:t>
            </a:r>
          </a:p>
          <a:p>
            <a:pPr marL="514350" indent="-514350"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FOSFORILASAS</a:t>
            </a:r>
          </a:p>
          <a:p>
            <a:pPr marL="514350" indent="-514350"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NUCLEOTIDASAS</a:t>
            </a:r>
          </a:p>
          <a:p>
            <a:pPr marL="514350" indent="-514350">
              <a:buBlip>
                <a:blip r:embed="rId2"/>
              </a:buBlip>
            </a:pP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es-AR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 DIGERIR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SUSTANCIAS PROVENIENTES DE </a:t>
            </a:r>
            <a:r>
              <a:rPr lang="es-A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ENDOCITOSIS/ FAGOCITOSIS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PROPIA  CELULA  </a:t>
            </a:r>
            <a:r>
              <a:rPr lang="es-A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AUTOFAGIA </a:t>
            </a:r>
            <a:endParaRPr lang="es-E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</a:rPr>
              <a:t>LISOSOMAS</a:t>
            </a:r>
          </a:p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</a:rPr>
              <a:t> CONTIENEN  ENZIMAS  SINTETIZADAS EN EL RER Y EMPAQUETADAS EN EL </a:t>
            </a:r>
            <a:r>
              <a:rPr lang="es-AR" dirty="0" smtClean="0">
                <a:solidFill>
                  <a:srgbClr val="FF0000"/>
                </a:solidFill>
              </a:rPr>
              <a:t>A.GOLGI</a:t>
            </a:r>
            <a:r>
              <a:rPr lang="es-AR" dirty="0" smtClean="0">
                <a:solidFill>
                  <a:srgbClr val="002060"/>
                </a:solidFill>
              </a:rPr>
              <a:t> EN DONDE ADEMAS SE MARCAN CON </a:t>
            </a:r>
            <a:r>
              <a:rPr lang="es-AR" b="1" dirty="0" smtClean="0">
                <a:solidFill>
                  <a:srgbClr val="FF0000"/>
                </a:solidFill>
              </a:rPr>
              <a:t>MANOSA 6-P</a:t>
            </a:r>
          </a:p>
          <a:p>
            <a:pPr>
              <a:buNone/>
            </a:pPr>
            <a:endParaRPr lang="es-AR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AR" u="sng" dirty="0" smtClean="0">
                <a:solidFill>
                  <a:srgbClr val="002060"/>
                </a:solidFill>
              </a:rPr>
              <a:t>LAS </a:t>
            </a:r>
            <a:r>
              <a:rPr lang="es-AR" u="sng" dirty="0" smtClean="0">
                <a:solidFill>
                  <a:srgbClr val="002060"/>
                </a:solidFill>
              </a:rPr>
              <a:t>VIAS DE DIGESTION PUEDEN SER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HETEROFAGIA.</a:t>
            </a:r>
          </a:p>
          <a:p>
            <a:r>
              <a:rPr lang="es-AR" dirty="0" smtClean="0">
                <a:solidFill>
                  <a:srgbClr val="002060"/>
                </a:solidFill>
              </a:rPr>
              <a:t>AUTOFAGIA. </a:t>
            </a:r>
          </a:p>
          <a:p>
            <a:pPr>
              <a:buNone/>
            </a:pPr>
            <a:endParaRPr lang="es-A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19174"/>
          </a:xfrm>
        </p:spPr>
        <p:txBody>
          <a:bodyPr>
            <a:normAutofit/>
          </a:bodyPr>
          <a:lstStyle/>
          <a:p>
            <a:r>
              <a:rPr lang="es-AR" dirty="0" smtClean="0"/>
              <a:t>SISTEMA DE ENDOMEMBRANAS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2819400"/>
            <a:ext cx="7558118" cy="3324244"/>
          </a:xfrm>
        </p:spPr>
        <p:txBody>
          <a:bodyPr>
            <a:normAutofit fontScale="85000" lnSpcReduction="20000"/>
          </a:bodyPr>
          <a:lstStyle/>
          <a:p>
            <a:r>
              <a:rPr lang="es-AR" sz="9600" dirty="0" smtClean="0">
                <a:solidFill>
                  <a:srgbClr val="FF0000"/>
                </a:solidFill>
              </a:rPr>
              <a:t>AGREGAR FOTO ME DEL ROSS PAG 51 </a:t>
            </a:r>
          </a:p>
        </p:txBody>
      </p:sp>
      <p:pic>
        <p:nvPicPr>
          <p:cNvPr id="4" name="Picture 4" descr="C:\Users\Usuario\AppData\Local\Microsoft\Windows\INetCache\IE\7VKDORJN\05-rugoso-e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AUTOFAGIA</a:t>
            </a:r>
          </a:p>
          <a:p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POR EL CUAL SE DEGRADAN COMPONENTES DE LA PROPIA CELULA</a:t>
            </a:r>
          </a:p>
          <a:p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EQUILIBRIO ANABOLISMO/CATABOLISMO CELULAR</a:t>
            </a:r>
          </a:p>
          <a:p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RECICLAJE DE COMPONENTES</a:t>
            </a:r>
          </a:p>
          <a:p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RESTOS NO DIGERIBLES: CUERPOS RESIDUALES (PIGMENTO DE LIPOFUCSINA)</a:t>
            </a:r>
          </a:p>
          <a:p>
            <a:pPr>
              <a:buNone/>
            </a:pPr>
            <a:endParaRPr lang="es-A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AUTOFAGIA: 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ENVEJECIEMIENTO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 CELULAR</a:t>
            </a:r>
          </a:p>
          <a:p>
            <a:pPr>
              <a:buNone/>
            </a:pPr>
            <a:endParaRPr lang="es-AR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357298"/>
            <a:ext cx="8848756" cy="5214974"/>
          </a:xfrm>
          <a:solidFill>
            <a:srgbClr val="FFFFFF"/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es-AR" sz="7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sz="7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LISOSOMAS</a:t>
            </a:r>
          </a:p>
          <a:p>
            <a:pPr>
              <a:buNone/>
            </a:pPr>
            <a:r>
              <a:rPr lang="es-AR" sz="5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GRAN HETEROGENEIDAD Y POLIMORFISMO:  TAMAÑO,  COMPOSICION QUIMICA, PRODUCTO DEGRADADO.</a:t>
            </a:r>
          </a:p>
          <a:p>
            <a:pPr>
              <a:buNone/>
            </a:pPr>
            <a:endParaRPr lang="es-AR" sz="5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sz="55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MEMBRANA DE LOS LISOSOMAS: UNICO ELEMENTO COMUN A TODOS LOS LISOSOMAS: </a:t>
            </a:r>
            <a:endParaRPr lang="es-AR" sz="5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55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AR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RESISTENTE </a:t>
            </a:r>
            <a:r>
              <a:rPr lang="es-AR" sz="5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ENZIMAS Y PRESENTA  </a:t>
            </a:r>
            <a:r>
              <a:rPr lang="es-AR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DE H+</a:t>
            </a:r>
            <a:endParaRPr lang="es-AR" sz="5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AR" sz="5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CONTENIDO DE </a:t>
            </a:r>
            <a:r>
              <a:rPr lang="es-AR" sz="5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COLESTEROL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5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 DE MEMBRANA  ASOCIADA A LOS LISOSOMAS </a:t>
            </a:r>
            <a:r>
              <a:rPr lang="es-AR" sz="5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(LAMP/ LIMP) </a:t>
            </a:r>
            <a:r>
              <a:rPr lang="es-AR" sz="5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GLUCOPROTEINAS</a:t>
            </a:r>
            <a:r>
              <a:rPr lang="es-AR" sz="5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 H DE CARBONO  SE LOCALIZA HACIA LADO LUMINAL, </a:t>
            </a:r>
            <a:r>
              <a:rPr lang="es-AR" sz="5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GLUCOCALIZ LUMINAL</a:t>
            </a:r>
            <a:r>
              <a:rPr lang="es-AR" sz="5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PROTEGE DE LA DIGESTION A LA MEMBRANA.</a:t>
            </a:r>
          </a:p>
          <a:p>
            <a:pPr>
              <a:buFont typeface="Wingdings" panose="05000000000000000000" pitchFamily="2" charset="2"/>
              <a:buChar char="Ø"/>
            </a:pPr>
            <a:endParaRPr lang="es-AR" sz="5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AR" sz="5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LOS LISOSOMAS </a:t>
            </a:r>
            <a:r>
              <a:rPr lang="es-AR" dirty="0" smtClean="0"/>
              <a:t>DESEMPEÑAN UN  PAPEL MUY IMPORTANTE EN RELACION A LA ENDOCITOSIS.</a:t>
            </a:r>
          </a:p>
          <a:p>
            <a:pPr algn="ctr">
              <a:buNone/>
            </a:pPr>
            <a:endParaRPr lang="es-AR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ENDOCITOSIS </a:t>
            </a:r>
          </a:p>
          <a:p>
            <a:pPr algn="ctr">
              <a:buNone/>
            </a:pPr>
            <a:endParaRPr lang="es-A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MEDIANTE EL  CUAL INGRESAN MACROMOLECULAS  O PARTICULAS A LA CELULA. INGRESAN MEDIANTE VESICULAS LIMITADAS POR MEMBRANAS. 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>SIST. ENDOMEMBRANAS/ENDOCITOSIS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  <a:solidFill>
            <a:srgbClr val="F1FBFD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A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ENDOCITOSIS:  </a:t>
            </a:r>
          </a:p>
          <a:p>
            <a:pPr>
              <a:buNone/>
            </a:pP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None/>
            </a:pP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VESICULAR: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CONFORMACIONALES EN SITIOS ESPECIFICOS DE LA MEMBRANA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 FORMACION DE VESICULAS DE TRANSPORTE .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 VESICULA DE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ENDOCITOSIS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COMIENZA COMO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INVAGINACION,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BORDES SE APROXIMAN  Y SE FUSIONAN  AISLANDO EL CONTENIDO DEL MEDIO EXTRACELULAR.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089548"/>
          </a:xfrm>
          <a:solidFill>
            <a:srgbClr val="F1FBFD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s-AR" sz="51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51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DE MEMBRANAS</a:t>
            </a:r>
            <a:endParaRPr lang="es-AR" sz="5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EL TRANSPORTE VESICULAR. </a:t>
            </a:r>
          </a:p>
          <a:p>
            <a:endParaRPr lang="es-AR" sz="3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RESPETA ESPECIFICIDAD DE LAS CARAS DE MEMBRANA  QUE COALESCEN, SE DA LA FUSION DE HOJAS DE LA MISMA NATURALEZAEJ:  CITOPLASMATICA-CITOPLASMATICA.</a:t>
            </a:r>
          </a:p>
          <a:p>
            <a:endParaRPr lang="es-A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FUSION DE </a:t>
            </a:r>
            <a:r>
              <a:rPr lang="es-AR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CARAS EXOPLASMICAS </a:t>
            </a:r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MEMBRANA  CELULAR: </a:t>
            </a:r>
            <a:r>
              <a:rPr lang="es-A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ENDOCITOSIS</a:t>
            </a:r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FUSION DE </a:t>
            </a:r>
            <a:r>
              <a:rPr lang="es-AR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CARAS CITOPLASMATICAS </a:t>
            </a:r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MEMBRANA PLASMATICA:  </a:t>
            </a:r>
            <a:r>
              <a:rPr lang="es-A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EXOCITOSIS</a:t>
            </a:r>
          </a:p>
          <a:p>
            <a:endParaRPr lang="es-A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ORGANELAS LA FUSION  DE CARAS CITOPLASMATICAS: </a:t>
            </a:r>
            <a:r>
              <a:rPr lang="es-A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s-A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MEZCLA DE CONTENIDO. </a:t>
            </a:r>
          </a:p>
          <a:p>
            <a:pPr>
              <a:buNone/>
            </a:pPr>
            <a:endParaRPr lang="es-AR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pic>
        <p:nvPicPr>
          <p:cNvPr id="4" name="3 Marcador de contenido" descr="412px-Tipos_de_endocitosi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8001056" cy="400052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DE ENDOMEMBRANAS/ FAGOCITOSIS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429288"/>
          </a:xfrm>
          <a:solidFill>
            <a:srgbClr val="F1FBFD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AR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FAGOCITOSIS</a:t>
            </a:r>
            <a:r>
              <a:rPr lang="es-A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>
              <a:buNone/>
            </a:pPr>
            <a:r>
              <a:rPr lang="es-AR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VESICULAS DE GRAN TAMAÑO CAPTAN PARTICULAS GRANDES. </a:t>
            </a:r>
            <a:endParaRPr lang="es-AR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endParaRPr lang="es-AR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INGRESAN MOLECULAS </a:t>
            </a:r>
            <a:r>
              <a:rPr lang="es-A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GRANDES, BACTERIAS, VIRUS  RESTOS CELULARES MATERIALES EXTRAÑOS 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LEUCOCITOS PMN, MACROFAGOS:  </a:t>
            </a:r>
            <a:r>
              <a:rPr lang="es-AR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MECANISMO DE DEFENSA O DE LIMPIEZA   </a:t>
            </a: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AR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SELECTIVO 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LOGRA MEDIANTE </a:t>
            </a:r>
          </a:p>
          <a:p>
            <a:pPr>
              <a:buNone/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FORMACIONDE </a:t>
            </a:r>
            <a:r>
              <a:rPr lang="es-A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PSEUDOPODOS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FORMACION DE </a:t>
            </a:r>
            <a:r>
              <a:rPr lang="es-AR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FAGOSOMA</a:t>
            </a:r>
            <a:r>
              <a:rPr lang="es-A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UNE DIRECTAMENTE AL LISOSOMA </a:t>
            </a:r>
            <a:r>
              <a:rPr lang="es-AR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FAGOLISOSOMA (HETEROFAGIA)</a:t>
            </a:r>
            <a:endParaRPr lang="es-A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 POLARIZACION Y DESPOLARIZACION DE </a:t>
            </a:r>
            <a:r>
              <a:rPr lang="es-AR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ACTINA               </a:t>
            </a:r>
            <a:r>
              <a:rPr lang="es-AR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MECANISMO ACTINA DEPENDIENTE</a:t>
            </a:r>
          </a:p>
          <a:p>
            <a:pPr>
              <a:buBlip>
                <a:blip r:embed="rId2"/>
              </a:buBlip>
            </a:pP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(PUEDE SER MEDIADO POR RECEPTORES (OPSONINAS, EXTREMO </a:t>
            </a:r>
            <a:r>
              <a:rPr lang="es-A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s-A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ANTICUERPOS) </a:t>
            </a:r>
          </a:p>
          <a:p>
            <a:endParaRPr lang="es-AR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857752" y="4286256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FAGOCITOSIS </a:t>
            </a:r>
            <a:endParaRPr lang="es-ES" dirty="0"/>
          </a:p>
        </p:txBody>
      </p:sp>
      <p:pic>
        <p:nvPicPr>
          <p:cNvPr id="4" name="3 Marcador de contenido" descr="FAGOCIT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714488"/>
            <a:ext cx="5143536" cy="3011981"/>
          </a:xfrm>
        </p:spPr>
      </p:pic>
      <p:pic>
        <p:nvPicPr>
          <p:cNvPr id="5" name="4 Imagen" descr="FAGOCITOSIS OPSONIN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00438"/>
            <a:ext cx="3714744" cy="27860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72198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OPSONIZACION</a:t>
            </a:r>
            <a:r>
              <a:rPr lang="es-AR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  <a:solidFill>
            <a:srgbClr val="F1FBFD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PINOCITOSIS: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AR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CONSTITUTIV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A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CASI TODAS LAS CELULAS, DINAMICO,  CONTINUO ) 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INESPECIFICO  DE LIQUIDOS Y MOLECULAS DE PROTEINAS PEQUEÑAS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CANTIDAD CAPTADA ES DEPENDIENTE DE </a:t>
            </a:r>
            <a:r>
              <a:rPr lang="es-A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CONCENTRACION EXTRACELULAR.</a:t>
            </a:r>
          </a:p>
          <a:p>
            <a:pPr>
              <a:buNone/>
            </a:pPr>
            <a:endParaRPr lang="es-AR" sz="2400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pic>
        <p:nvPicPr>
          <p:cNvPr id="4" name="3 Marcador de contenido" descr="descar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94018"/>
            <a:ext cx="5929354" cy="51208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  <a:solidFill>
            <a:srgbClr val="F1FBFD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s-AR" sz="28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s-AR" sz="2800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RETICULO </a:t>
            </a:r>
            <a:r>
              <a:rPr lang="es-AR" sz="2800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ENDOPLASMICO </a:t>
            </a:r>
            <a:r>
              <a:rPr lang="es-AR" sz="2800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LISO</a:t>
            </a: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buNone/>
            </a:pP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SITEMA DE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TUBULOS ANASTOMOSADOS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SI.</a:t>
            </a:r>
          </a:p>
          <a:p>
            <a:pPr>
              <a:buBlip>
                <a:blip r:embed="rId2"/>
              </a:buBlip>
            </a:pP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 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RIBOSMOMAS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CARECE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 DE ACOPLAMIENTO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buBlip>
                <a:blip r:embed="rId2"/>
              </a:buBlip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SER UNA EXTENSION DEL RER O ESTAR SEPARADO DEL MISMO. </a:t>
            </a:r>
          </a:p>
          <a:p>
            <a:endParaRPr lang="es-A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071546"/>
            <a:ext cx="8991600" cy="5786454"/>
          </a:xfrm>
          <a:solidFill>
            <a:srgbClr val="F1FBFD"/>
          </a:solidFill>
        </p:spPr>
        <p:txBody>
          <a:bodyPr/>
          <a:lstStyle/>
          <a:p>
            <a:pPr algn="ctr">
              <a:buNone/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ENDOCITOSIS </a:t>
            </a:r>
          </a:p>
          <a:p>
            <a:pPr algn="ctr">
              <a:buNone/>
            </a:pPr>
            <a:endParaRPr lang="es-AR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4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AR" sz="2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14282" y="2357430"/>
            <a:ext cx="2928958" cy="12144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CLATRINA DEPENDIENTE </a:t>
            </a:r>
            <a:endParaRPr lang="es-E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000496" y="2000240"/>
            <a:ext cx="3643338" cy="11430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CLATRINA </a:t>
            </a:r>
            <a:r>
              <a:rPr lang="es-AR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INDEPENDIENTE </a:t>
            </a:r>
            <a:endParaRPr lang="es-ES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000100" y="3500438"/>
            <a:ext cx="484632" cy="8799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0" y="4357694"/>
            <a:ext cx="3000364" cy="107157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ENDOCITOSIS</a:t>
            </a:r>
            <a:r>
              <a:rPr lang="es-AR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s-AR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MEDIADA POR RECEPTORES </a:t>
            </a:r>
            <a:endParaRPr lang="es-ES" u="sng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 rot="2703483">
            <a:off x="4428352" y="3050521"/>
            <a:ext cx="357455" cy="52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20306095">
            <a:off x="6909474" y="3112755"/>
            <a:ext cx="363321" cy="737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3000364" y="3571876"/>
            <a:ext cx="2714644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FAGOCITOSIS</a:t>
            </a:r>
          </a:p>
          <a:p>
            <a:pPr algn="ctr"/>
            <a:endParaRPr lang="es-ES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072198" y="3929066"/>
            <a:ext cx="3071802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PINOCITOSIS </a:t>
            </a:r>
          </a:p>
          <a:p>
            <a:pPr algn="ctr"/>
            <a:r>
              <a:rPr lang="es-AR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endParaRPr lang="es-ES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  <a:solidFill>
            <a:srgbClr val="F1FBFD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AR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ENDOCITOSIS  MEDIADA POR RECEPTORES</a:t>
            </a:r>
            <a:endParaRPr lang="es-A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DEPENDIENTE DE CLATRINA.</a:t>
            </a:r>
          </a:p>
          <a:p>
            <a:pPr algn="ctr">
              <a:buNone/>
            </a:pPr>
            <a:endParaRPr lang="es-AR" sz="2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INGRESAN  A LA CELULA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MOLECULAS ESPECIFICAS “LIGANDO”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MEDIO DE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RECEPTORES  ESPEFICOS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FORMACION DE</a:t>
            </a:r>
          </a:p>
          <a:p>
            <a:pPr algn="ctr"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VESICULAS RECUBIERTAS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DIRIGEN</a:t>
            </a:r>
            <a:r>
              <a:rPr lang="es-A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None/>
            </a:pPr>
            <a:r>
              <a:rPr lang="es-A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ENDOSOMAS.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LATR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14554"/>
            <a:ext cx="4643461" cy="315027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ENDOCITOSIS </a:t>
            </a:r>
            <a:endParaRPr lang="es-ES" dirty="0"/>
          </a:p>
        </p:txBody>
      </p:sp>
      <p:pic>
        <p:nvPicPr>
          <p:cNvPr id="4" name="3 Marcador de contenido" descr="CAVEOLIN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97" y="1500174"/>
            <a:ext cx="8464945" cy="511199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  <a:solidFill>
            <a:srgbClr val="F1FBFD"/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AR" sz="5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AL ENDOSOMA CONVERGEN</a:t>
            </a:r>
          </a:p>
          <a:p>
            <a:pPr algn="ctr">
              <a:buNone/>
            </a:pPr>
            <a:endParaRPr lang="es-AR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s-AR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s-AR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s-AR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s-AR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</a:t>
            </a:r>
          </a:p>
          <a:p>
            <a:pPr>
              <a:buNone/>
            </a:pPr>
            <a:endParaRPr lang="es-AR" sz="28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es-AR" sz="28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es-AR" sz="28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ENZIMAS  DIGESTIVAS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               MATERIAL A DIGERIR        </a:t>
            </a:r>
          </a:p>
          <a:p>
            <a:pPr>
              <a:buNone/>
            </a:pP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</a:t>
            </a:r>
          </a:p>
          <a:p>
            <a:pPr>
              <a:buNone/>
            </a:pP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       ENDOSOMAS</a:t>
            </a:r>
            <a:r>
              <a:rPr lang="es-AR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714348" y="2143116"/>
            <a:ext cx="3500462" cy="257176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PROT. ENZIMAS DEL </a:t>
            </a:r>
            <a:r>
              <a:rPr lang="es-AR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GOLGI</a:t>
            </a:r>
          </a:p>
          <a:p>
            <a:pPr algn="ctr"/>
            <a:endParaRPr lang="es-AR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AR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(VESICULAS C/</a:t>
            </a:r>
          </a:p>
          <a:p>
            <a:pPr algn="ctr"/>
            <a:r>
              <a:rPr lang="es-AR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s-AR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PROTEINAS SNARE</a:t>
            </a: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endParaRPr lang="es-ES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500694" y="2071678"/>
            <a:ext cx="3429024" cy="285752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VESICULAS DE ENDOCITOSIS </a:t>
            </a:r>
          </a:p>
          <a:p>
            <a:pPr algn="ctr"/>
            <a:r>
              <a:rPr lang="es-A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Blip>
                <a:blip r:embed="rId2"/>
              </a:buBlip>
            </a:pP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ENDOCITOSIS MEDIADA P/ RECEPTORES.</a:t>
            </a:r>
          </a:p>
          <a:p>
            <a:endParaRPr lang="es-AR" b="1" dirty="0" smtClean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 rot="18808072">
            <a:off x="3086326" y="5592066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2939234">
            <a:off x="5510269" y="5595764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ENDOSOMAS </a:t>
            </a:r>
          </a:p>
          <a:p>
            <a:pPr>
              <a:buNone/>
            </a:pPr>
            <a:r>
              <a:rPr lang="es-A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ORGANELAS COMPLEJAS, QUE PERTENECEN AL SISTEMA DE ENDOMEMBRANAS  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</a:t>
            </a:r>
            <a:r>
              <a:rPr lang="es-AR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CONVERGEN 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 HIDROLITICAS 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PROVENIENTES, DEL APARTAO DE 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  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 </a:t>
            </a:r>
            <a:r>
              <a:rPr lang="es-AR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PARA SER DIGERID</a:t>
            </a:r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(FAGOCITOSIS, PINOCITOSIS, ENDOCITOSIS) </a:t>
            </a:r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r>
              <a:rPr lang="es-AR" sz="2400" dirty="0" smtClean="0">
                <a:solidFill>
                  <a:srgbClr val="C00000"/>
                </a:solidFill>
              </a:rPr>
              <a:t> </a:t>
            </a:r>
            <a:endParaRPr lang="es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  <a:solidFill>
            <a:srgbClr val="F1FBFD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ENDOSOMAS </a:t>
            </a:r>
          </a:p>
          <a:p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 LA </a:t>
            </a:r>
            <a:r>
              <a:rPr lang="es-AR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ENTRADA DE MOLECULAS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CELULA, </a:t>
            </a:r>
            <a:r>
              <a:rPr lang="es-A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</a:t>
            </a:r>
            <a:r>
              <a:rPr lang="es-A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INMEDIATA FUSION CON LOS LISOSOMAS </a:t>
            </a: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(FAGOLISOSOMAS)</a:t>
            </a:r>
          </a:p>
          <a:p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INTERVIENEN EN EL RECICLAJE DE RECEPTORES. </a:t>
            </a:r>
          </a:p>
          <a:p>
            <a:r>
              <a:rPr lang="es-A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PH ACIDO, BOMBA DE H+ EN SUS MEMBRANAS </a:t>
            </a:r>
          </a:p>
          <a:p>
            <a:r>
              <a:rPr lang="es-A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SER </a:t>
            </a:r>
          </a:p>
          <a:p>
            <a:pPr>
              <a:buBlip>
                <a:blip r:embed="rId2"/>
              </a:buBlip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TEMPRANO O PRIMARIOS</a:t>
            </a:r>
          </a:p>
          <a:p>
            <a:pPr>
              <a:buBlip>
                <a:blip r:embed="rId2"/>
              </a:buBlip>
            </a:pPr>
            <a:r>
              <a:rPr lang="es-A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TARDIOS  O SECUNDARIOS </a:t>
            </a:r>
          </a:p>
          <a:p>
            <a:endParaRPr lang="es-E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214974"/>
          </a:xfrm>
          <a:solidFill>
            <a:srgbClr val="F1FBFD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ENDOSOMA PRIMARIO O TEMPRANO</a:t>
            </a:r>
            <a:endParaRPr lang="es-AR" sz="3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s-AR" dirty="0" smtClean="0">
                <a:latin typeface="Arial Black" panose="020B0A04020102020204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AR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VESICULAS CERCANAS A LA  M. PLASAMATICA, </a:t>
            </a:r>
            <a:r>
              <a:rPr lang="es-AR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CONTIENEN COMPLEJO LIGANDO-RECEPTOR. </a:t>
            </a:r>
          </a:p>
          <a:p>
            <a:pPr>
              <a:buBlip>
                <a:blip r:embed="rId2"/>
              </a:buBlip>
            </a:pPr>
            <a:endParaRPr lang="es-AR" sz="2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PH 6 </a:t>
            </a:r>
            <a:r>
              <a:rPr lang="es-AR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 LIBERACION DE RECEPTORES-LIGANDO </a:t>
            </a:r>
          </a:p>
          <a:p>
            <a:pPr>
              <a:buBlip>
                <a:blip r:embed="rId2"/>
              </a:buBlip>
            </a:pPr>
            <a:endParaRPr lang="es-AR" sz="2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9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DESTINO DE LOS RECEPTORES</a:t>
            </a:r>
            <a:r>
              <a:rPr lang="es-AR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UcParenR"/>
            </a:pPr>
            <a:r>
              <a:rPr lang="es-AR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VOLVER A MEMBRANA PLASMATICA</a:t>
            </a:r>
            <a:r>
              <a:rPr lang="es-A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RECICLAJE</a:t>
            </a:r>
          </a:p>
          <a:p>
            <a:pPr marL="514350" indent="-514350">
              <a:buAutoNum type="alphaUcParenR"/>
            </a:pPr>
            <a:r>
              <a:rPr lang="es-AR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INTERNALIZADO JUNTO AL LIGANDO PARA SU DEGRADACION.</a:t>
            </a:r>
            <a:endParaRPr lang="es-AR" sz="29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es-AR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 smtClean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QUEMA ENDOCITOSIS MEDIADA POR RECEPTORES RECICLA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368567" cy="431611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fontScale="92500" lnSpcReduction="10000"/>
          </a:bodyPr>
          <a:lstStyle/>
          <a:p>
            <a:r>
              <a:rPr lang="es-AR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ENDOSOMA TARDIO O SECUNDARIOS</a:t>
            </a:r>
            <a:r>
              <a:rPr lang="es-AR" dirty="0" smtClean="0"/>
              <a:t>:  </a:t>
            </a:r>
          </a:p>
          <a:p>
            <a:pPr>
              <a:buClr>
                <a:srgbClr val="FF0000"/>
              </a:buClr>
            </a:pPr>
            <a:r>
              <a:rPr lang="es-AR" dirty="0" smtClean="0">
                <a:solidFill>
                  <a:srgbClr val="002060"/>
                </a:solidFill>
              </a:rPr>
              <a:t>PROXIMOS AL NUCLEO</a:t>
            </a:r>
          </a:p>
          <a:p>
            <a:pPr>
              <a:buClr>
                <a:srgbClr val="FF0000"/>
              </a:buClr>
            </a:pPr>
            <a:r>
              <a:rPr lang="es-AR" dirty="0" smtClean="0">
                <a:solidFill>
                  <a:srgbClr val="002060"/>
                </a:solidFill>
              </a:rPr>
              <a:t>PH ENTRE 6 Y 5,5</a:t>
            </a:r>
          </a:p>
          <a:p>
            <a:pPr>
              <a:buClr>
                <a:srgbClr val="FF0000"/>
              </a:buClr>
            </a:pPr>
            <a:r>
              <a:rPr lang="es-AR" dirty="0" smtClean="0">
                <a:solidFill>
                  <a:srgbClr val="002060"/>
                </a:solidFill>
              </a:rPr>
              <a:t> LLEGAN  A EL:  MATERIAL DEL ENDOSOMA PRIMARIO , MATERIAL DE FAGOCITOSIS  Y LOS LISOSOMAS PRIMARIOS CON LAS  ENZIMAS  HIDROLITICAS DEL GOLGI </a:t>
            </a:r>
          </a:p>
          <a:p>
            <a:pPr>
              <a:buNone/>
            </a:pPr>
            <a:r>
              <a:rPr lang="es-AR" dirty="0" smtClean="0"/>
              <a:t>     Y </a:t>
            </a:r>
            <a:r>
              <a:rPr lang="es-AR" dirty="0" smtClean="0">
                <a:solidFill>
                  <a:srgbClr val="C00000"/>
                </a:solidFill>
              </a:rPr>
              <a:t>SE TRANSFORMAN  EN  </a:t>
            </a:r>
          </a:p>
          <a:p>
            <a:pPr>
              <a:buNone/>
            </a:pPr>
            <a:r>
              <a:rPr lang="es-A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ENDOLISOSOMAS           PH 5                          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4357686" y="5357826"/>
            <a:ext cx="1000132" cy="571504"/>
          </a:xfrm>
          <a:prstGeom prst="rightArrow">
            <a:avLst>
              <a:gd name="adj1" fmla="val 50000"/>
              <a:gd name="adj2" fmla="val 41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prstClr val="white">
                    <a:lumMod val="65000"/>
                  </a:prstClr>
                </a:solidFill>
                <a:latin typeface="Arial Black" panose="020B0A04020102020204" pitchFamily="34" charset="0"/>
              </a:rPr>
              <a:t>SITEMA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AR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FUNCIONES DEL REL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SINTESIS DE LIPIDOS Y ESTEROIDES.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CONTRACCION MUSCULAR Y DEPOSITO DE Ca+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DESINTOXICACION POR MEDIO CITOCROMO P450.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SINTESIS Y RECICLAJE DE MEMBRANAS CELULARES(SINTESIS DE FOSFOLIPIDOS) </a:t>
            </a:r>
          </a:p>
          <a:p>
            <a:r>
              <a:rPr lang="es-A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DE GLUCOGENO POSEE GLUSOSA -6-FOSFATASA (HIGADO)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 descr="Sistema+de+Endomembran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6606121" cy="4954591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1497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AR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PEROXISOMAS (MICROCUERPOS)</a:t>
            </a:r>
          </a:p>
          <a:p>
            <a:pPr>
              <a:buNone/>
            </a:pPr>
            <a:endParaRPr lang="es-AR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ORGANELAS LIMITADAS POR MEMBRANA, Y 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CONTIENEN ENZIMAS OXIDATIVAS (CATALASAS Y PEROXIDASAS) </a:t>
            </a:r>
          </a:p>
          <a:p>
            <a:pPr>
              <a:buBlip>
                <a:blip r:embed="rId2"/>
              </a:buBlip>
            </a:pPr>
            <a:endParaRPr lang="es-A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 SON SINTETIZADAS POR RIBOSOMAS LIBRES </a:t>
            </a: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CITOPLASMA DE LAS CELULAS, CONTIENEN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LOCALIZACION PEROXISOMICA</a:t>
            </a: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es-A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 PRESENTES EN CASI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CELULAS</a:t>
            </a:r>
            <a:endParaRPr lang="es-A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PARTICULAREMENTE EN CELULAS HEPATICAS Y RENALES. </a:t>
            </a:r>
          </a:p>
          <a:p>
            <a:pPr>
              <a:buBlip>
                <a:blip r:embed="rId2"/>
              </a:buBlip>
            </a:pPr>
            <a:endParaRPr lang="es-A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NUMERO ESTA EN RELACION CON DIETA , INGESTA DE FARMACOS, ESTIMULACION HORMONAL. </a:t>
            </a:r>
          </a:p>
          <a:p>
            <a:pPr>
              <a:buNone/>
            </a:pPr>
            <a:endParaRPr lang="es-A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1FBFD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PEROXISOMAS FUNCIONES</a:t>
            </a:r>
          </a:p>
          <a:p>
            <a:pPr>
              <a:buBlip>
                <a:blip r:embed="rId2"/>
              </a:buBlip>
            </a:pP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REGULAN EL </a:t>
            </a:r>
            <a:r>
              <a:rPr lang="es-AR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DE H2O2, 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DE CASI TODAS LAS ENZIMAS OXIDATIVAS.</a:t>
            </a:r>
          </a:p>
          <a:p>
            <a:pPr>
              <a:buBlip>
                <a:blip r:embed="rId2"/>
              </a:buBlip>
            </a:pPr>
            <a:endParaRPr lang="es-A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 EN </a:t>
            </a:r>
            <a:r>
              <a:rPr lang="es-AR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DESINTOXICACION</a:t>
            </a:r>
            <a:r>
              <a:rPr lang="es-AR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FUNDAMENTALMENTE EN LOS HEPATOCITOS (ALCOHOL)</a:t>
            </a:r>
          </a:p>
          <a:p>
            <a:pPr>
              <a:buBlip>
                <a:blip r:embed="rId2"/>
              </a:buBlip>
            </a:pPr>
            <a:endParaRPr lang="es-AR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s-AR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 EN EL METABOLISMO </a:t>
            </a:r>
            <a:r>
              <a:rPr lang="es-AR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LIPIDICO, MEDIANTE LA OXIDACION DE ACIDOS GRASOS</a:t>
            </a: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DIGESTION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AR" sz="3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PROTEASOMAS </a:t>
            </a:r>
          </a:p>
          <a:p>
            <a:pPr algn="ctr">
              <a:buNone/>
            </a:pPr>
            <a:endParaRPr lang="es-AR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s-AR" dirty="0" smtClean="0">
                <a:solidFill>
                  <a:srgbClr val="002060"/>
                </a:solidFill>
              </a:rPr>
              <a:t>COMPLEJO PROTEICO,  </a:t>
            </a: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PROTEASAS</a:t>
            </a:r>
            <a:r>
              <a:rPr lang="es-AR" b="1" dirty="0" smtClean="0">
                <a:solidFill>
                  <a:srgbClr val="002060"/>
                </a:solidFill>
              </a:rPr>
              <a:t>,   QUE DEGRADAN PROTEINAS </a:t>
            </a: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FUERA DE LOS LISOSOMAS. </a:t>
            </a:r>
          </a:p>
          <a:p>
            <a:endParaRPr lang="es-AR" dirty="0" smtClean="0">
              <a:solidFill>
                <a:srgbClr val="002060"/>
              </a:solidFill>
            </a:endParaRPr>
          </a:p>
          <a:p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SE </a:t>
            </a:r>
            <a:r>
              <a:rPr lang="es-A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DEGRADAN:</a:t>
            </a:r>
          </a:p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</a:rPr>
              <a:t>1- </a:t>
            </a: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PROTEINAS MAL PLEGADAS O DESNATURALIZADAS</a:t>
            </a:r>
            <a:r>
              <a:rPr lang="es-AR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s-AR" dirty="0" smtClean="0">
                <a:solidFill>
                  <a:srgbClr val="002060"/>
                </a:solidFill>
              </a:rPr>
              <a:t>2- ASIMISMO SE DEGRADAN </a:t>
            </a:r>
            <a:r>
              <a:rPr lang="es-AR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PROTEINAS QUE NECESITAN SER INACTIVADAS RAPIDAMENTE </a:t>
            </a:r>
            <a:r>
              <a:rPr lang="es-AR" dirty="0" smtClean="0">
                <a:solidFill>
                  <a:srgbClr val="002060"/>
                </a:solidFill>
              </a:rPr>
              <a:t>EJ. FACTORES </a:t>
            </a:r>
            <a:r>
              <a:rPr lang="es-AR" dirty="0" smtClean="0">
                <a:solidFill>
                  <a:srgbClr val="002060"/>
                </a:solidFill>
              </a:rPr>
              <a:t>TUMORALES. </a:t>
            </a:r>
            <a:endParaRPr lang="es-AR" dirty="0" smtClean="0">
              <a:solidFill>
                <a:srgbClr val="002060"/>
              </a:solidFill>
            </a:endParaRPr>
          </a:p>
          <a:p>
            <a:endParaRPr lang="es-AR" dirty="0" smtClean="0">
              <a:solidFill>
                <a:srgbClr val="00206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ENDOMEMBRANAS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A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REL: MUY DESARROLLADO EN CELULAS: </a:t>
            </a:r>
          </a:p>
          <a:p>
            <a:pPr marL="457200" indent="-457200">
              <a:buAutoNum type="alphaLcParenR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A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SINTETIZAN LIPIDOS</a:t>
            </a:r>
            <a:r>
              <a:rPr lang="es-AR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ESTEROIDES</a:t>
            </a: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AutoNum type="alphaLcParenR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CELULAS </a:t>
            </a:r>
            <a:r>
              <a:rPr lang="es-AR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es-AR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R.SARCOPLASMATICO</a:t>
            </a: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(Ca++).</a:t>
            </a:r>
          </a:p>
          <a:p>
            <a:pPr marL="457200" indent="-457200">
              <a:buAutoNum type="alphaLcParenR"/>
            </a:pPr>
            <a:r>
              <a:rPr lang="es-A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CELULAS QUE PARTICIPAN EN LA </a:t>
            </a:r>
            <a:r>
              <a:rPr lang="es-AR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DESINTOXICACION </a:t>
            </a:r>
            <a:r>
              <a:rPr lang="es-AR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SUSTANCIAS NOCIVAS. (CITOCROMO P450)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DE ENDOMEMBRANAS/ REL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AR" b="1" u="sng" dirty="0" smtClean="0">
                <a:solidFill>
                  <a:srgbClr val="FF0000"/>
                </a:solidFill>
              </a:rPr>
              <a:t>SINTESIS </a:t>
            </a:r>
            <a:r>
              <a:rPr lang="es-AR" b="1" u="sng" dirty="0" smtClean="0">
                <a:solidFill>
                  <a:srgbClr val="FF0000"/>
                </a:solidFill>
              </a:rPr>
              <a:t>DE LIPIDOS</a:t>
            </a:r>
            <a:r>
              <a:rPr lang="es-AR" dirty="0" smtClean="0"/>
              <a:t>: </a:t>
            </a:r>
          </a:p>
          <a:p>
            <a:r>
              <a:rPr lang="es-AR" dirty="0" smtClean="0"/>
              <a:t>EN EL </a:t>
            </a:r>
            <a:r>
              <a:rPr lang="es-AR" b="1" dirty="0" smtClean="0"/>
              <a:t>HIGADO</a:t>
            </a:r>
            <a:r>
              <a:rPr lang="es-AR" dirty="0" smtClean="0"/>
              <a:t> SINTESIS DE </a:t>
            </a:r>
            <a:r>
              <a:rPr lang="es-AR" b="1" dirty="0" smtClean="0"/>
              <a:t>LIPOPROTEINAS, </a:t>
            </a:r>
          </a:p>
          <a:p>
            <a:r>
              <a:rPr lang="es-AR" b="1" dirty="0" smtClean="0"/>
              <a:t>INTESTINO </a:t>
            </a:r>
            <a:r>
              <a:rPr lang="es-AR" dirty="0" smtClean="0"/>
              <a:t> DELGADO  SINTESIS </a:t>
            </a:r>
            <a:r>
              <a:rPr lang="es-AR" b="1" dirty="0" smtClean="0"/>
              <a:t>TRIACILGLICEROLES.</a:t>
            </a:r>
          </a:p>
          <a:p>
            <a:r>
              <a:rPr lang="es-AR" dirty="0" smtClean="0"/>
              <a:t>EN </a:t>
            </a:r>
            <a:r>
              <a:rPr lang="es-AR" b="1" dirty="0" smtClean="0"/>
              <a:t>CELULAS ENDOCRINAS </a:t>
            </a:r>
            <a:r>
              <a:rPr lang="es-AR" dirty="0" smtClean="0"/>
              <a:t>TESTICULO, OVARIO, SUPRARRENAL SINTESIS DE </a:t>
            </a:r>
            <a:r>
              <a:rPr lang="es-AR" b="1" dirty="0" smtClean="0"/>
              <a:t>HORMONA ESTEROIDES (</a:t>
            </a:r>
            <a:r>
              <a:rPr lang="es-AR" dirty="0" smtClean="0"/>
              <a:t>COLESTEROL)</a:t>
            </a:r>
          </a:p>
          <a:p>
            <a:r>
              <a:rPr lang="es-AR" dirty="0" smtClean="0"/>
              <a:t>SINTESIS DE </a:t>
            </a:r>
            <a:r>
              <a:rPr lang="es-AR" b="1" dirty="0" smtClean="0"/>
              <a:t>FOSFOLIPIDOS </a:t>
            </a:r>
            <a:r>
              <a:rPr lang="es-AR" dirty="0" smtClean="0"/>
              <a:t>PARA MEMBRANAS CELULARES.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SITEMA DE ENDOMEMBRANAS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RETICULO ENDOPLASMICO RUGOSO</a:t>
            </a:r>
          </a:p>
          <a:p>
            <a:pPr>
              <a:buNone/>
            </a:pPr>
            <a:endParaRPr lang="es-AR" sz="24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AR" sz="24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TIÑE CON COLORANTES BASICOS            RICO EN </a:t>
            </a:r>
            <a:r>
              <a:rPr lang="es-A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</a:p>
          <a:p>
            <a:pPr algn="ctr">
              <a:buNone/>
            </a:pP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RIBOSOMAS EN LA CARA CITOSOLICA DE LA MEMBRANA</a:t>
            </a: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(ERGATOPLASMA  AL MO, SUSTANCIA DE NISSL EN NEURONAS) </a:t>
            </a:r>
          </a:p>
          <a:p>
            <a:pPr algn="ctr">
              <a:buNone/>
            </a:pPr>
            <a:endParaRPr lang="es-A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 MEMBRANA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 </a:t>
            </a:r>
            <a:r>
              <a:rPr lang="es-A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RECEPTORES PARA RIBOSOMAS</a:t>
            </a:r>
          </a:p>
          <a:p>
            <a:pPr algn="ctr">
              <a:buNone/>
            </a:pPr>
            <a:r>
              <a:rPr lang="es-AR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 DE ACOPLAMIENTO RIBOSOMICO</a:t>
            </a:r>
          </a:p>
          <a:p>
            <a:pPr algn="ctr">
              <a:buNone/>
            </a:pPr>
            <a:endParaRPr lang="es-AR" sz="22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AR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CONTINUACION DE LA MEMBRANA NUCLEAR EXTERNA. </a:t>
            </a:r>
          </a:p>
          <a:p>
            <a:pPr>
              <a:buNone/>
            </a:pPr>
            <a:endParaRPr lang="es-AR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A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214414" y="2000240"/>
            <a:ext cx="6000792" cy="1071570"/>
          </a:xfrm>
          <a:prstGeom prst="ellipse">
            <a:avLst/>
          </a:prstGeom>
          <a:solidFill>
            <a:srgbClr val="F1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SINTESIS PROTEICA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857884" y="3143248"/>
            <a:ext cx="642942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2260</Words>
  <Application>WPS Presentation</Application>
  <PresentationFormat>Presentación en pantalla (4:3)</PresentationFormat>
  <Paragraphs>480</Paragraphs>
  <Slides>63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SITEMA DE ENDOMEMBRANAS/ organellas membranosas </vt:lpstr>
      <vt:lpstr>SITEMA DE ENDOMEMBRANAS</vt:lpstr>
      <vt:lpstr>SITEMA DE ENDOMEMBRANAS</vt:lpstr>
      <vt:lpstr>SISTEMA DE ENDOMEMBRANAS </vt:lpstr>
      <vt:lpstr>SITEMA DE ENDOMEMBRANAS</vt:lpstr>
      <vt:lpstr>SITEMA DE ENDOMEMBRANAS</vt:lpstr>
      <vt:lpstr>SISTEMA DE ENDOMEMBRANAS</vt:lpstr>
      <vt:lpstr>SISTEMA DE ENDOMEMBRANAS/ REL </vt:lpstr>
      <vt:lpstr>SITEMA DE ENDOMEMBRANAS</vt:lpstr>
      <vt:lpstr>SITEMA DE ENDOMEMBRANAS</vt:lpstr>
      <vt:lpstr>SITEMA DE ENDOMEMBRANAS</vt:lpstr>
      <vt:lpstr>SISTEMA DE ENDOMEMBRANAS/ SINTESIS PROTEICA </vt:lpstr>
      <vt:lpstr> SINTESIS PROTEICA:</vt:lpstr>
      <vt:lpstr>SINTESIS PROTEICA:  TRANSCRIPCION</vt:lpstr>
      <vt:lpstr>SINTESIS PROTEICA:  RER</vt:lpstr>
      <vt:lpstr>SINTESIS PROTEICA:  TRADUCCION</vt:lpstr>
      <vt:lpstr>SINTESIS PROTEICA: RER</vt:lpstr>
      <vt:lpstr>SINTESIS PROTEICA:  RER</vt:lpstr>
      <vt:lpstr>SINTESIS PROTEICA: RER</vt:lpstr>
      <vt:lpstr>SINTESIS PROTEICA: RER</vt:lpstr>
      <vt:lpstr>SINTESIS PROTEICA: RER</vt:lpstr>
      <vt:lpstr>SINTESIS PROTEICA: RER</vt:lpstr>
      <vt:lpstr>SISTEMA ENDOMEMBRANAS/RER</vt:lpstr>
      <vt:lpstr>SISTEMA ENDOMEBRANAS/ VESICULAS DE TRANSPORTE  </vt:lpstr>
      <vt:lpstr>SITEMA DE ENDOMEMBRANAS</vt:lpstr>
      <vt:lpstr>SITEMA DE ENDOMEMBRANAS</vt:lpstr>
      <vt:lpstr>SITEMA DE ENDOMEMBRANAS</vt:lpstr>
      <vt:lpstr>SITEMA DE ENDOMEMBRANAS</vt:lpstr>
      <vt:lpstr>SITEMA DE ENDOMEMBRANAS</vt:lpstr>
      <vt:lpstr>SITEMA DE ENDOMEMBRANAS</vt:lpstr>
      <vt:lpstr>SISTEMA ENDOMEMBRNAS/ GOLGI </vt:lpstr>
      <vt:lpstr>Diapositiva 32</vt:lpstr>
      <vt:lpstr>SISTEMA DE ENDOMEMBRANAS/ EXOCITOSIS</vt:lpstr>
      <vt:lpstr>SISTEMA ENDOMEMBRNAS/ GOLGI </vt:lpstr>
      <vt:lpstr>SISTEMA DE ENDOMEMBRANAS/ EXOCITOSIS</vt:lpstr>
      <vt:lpstr>SISTEMA DE ENDOMEMBRANAS/ EXOCITOSIS</vt:lpstr>
      <vt:lpstr>SISTEMA ENDOMEMBRNAS/ GOLGI </vt:lpstr>
      <vt:lpstr>SISTEMA DE ENDOMEMBRANAS/ DIGESTION </vt:lpstr>
      <vt:lpstr>SISTEMA DE ENDOMEMBRANAS/ DIGESTION </vt:lpstr>
      <vt:lpstr>SISTEMA DE ENDOMEMBRANAS/ DIGESTION </vt:lpstr>
      <vt:lpstr>SISTEMA DE ENDOMEMBRANAS/ DIGESTION </vt:lpstr>
      <vt:lpstr>Diapositiva 42</vt:lpstr>
      <vt:lpstr>SIST. ENDOMEMBRANAS/ENDOCITOSIS</vt:lpstr>
      <vt:lpstr>SISTEMA DE ENDOMEMBRANAS/ ENDOCITOSI</vt:lpstr>
      <vt:lpstr>SISTEMA DE ENDOMEMBRANAS/ ENDOCITOSIS </vt:lpstr>
      <vt:lpstr>SISTEMA DE ENDOMEMBRANAS/ FAGOCITOSIS </vt:lpstr>
      <vt:lpstr>FAGOCITOSIS </vt:lpstr>
      <vt:lpstr>SISTEMA DE ENDOMEMBRANAS/ ENDOCITOSIS </vt:lpstr>
      <vt:lpstr>SISTEMA DE ENDOMEMBRANAS/ ENDOCITOSIS </vt:lpstr>
      <vt:lpstr>SISTEMA DE ENDOMEMBRANAS/ ENDOCITOSIS </vt:lpstr>
      <vt:lpstr>SISTEMA DE ENDOMEMBRANAS/ ENDOCITOSIS </vt:lpstr>
      <vt:lpstr>Diapositiva 52</vt:lpstr>
      <vt:lpstr>SISTEMA DE ENDOMEMBRANAS/ ENDOCITOSIS </vt:lpstr>
      <vt:lpstr>SISTEMA DE ENDOMEMBRANAS</vt:lpstr>
      <vt:lpstr>SISTEMA DE ENDOMEMBRANAS</vt:lpstr>
      <vt:lpstr>SISTEMA DE ENDOMEMBRANAS</vt:lpstr>
      <vt:lpstr>SISTEMA DE ENDOMEMBRANAS</vt:lpstr>
      <vt:lpstr>Diapositiva 58</vt:lpstr>
      <vt:lpstr>SISTEMA DE ENDOMEMBRANAS</vt:lpstr>
      <vt:lpstr>Diapositiva 60</vt:lpstr>
      <vt:lpstr>SISTEMA DE ENDOMEMBRANAS/ DIGESTION </vt:lpstr>
      <vt:lpstr>SISTEMA DE ENDOMEMBRANAS/ DIGESTION </vt:lpstr>
      <vt:lpstr>SISTEMA DE ENDOMEMBRANAS/ DIGESTION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ENDOMEMBRANAS</dc:title>
  <dc:creator>Usuario</dc:creator>
  <cp:lastModifiedBy>Usuario</cp:lastModifiedBy>
  <cp:revision>184</cp:revision>
  <dcterms:created xsi:type="dcterms:W3CDTF">2018-03-10T01:46:00Z</dcterms:created>
  <dcterms:modified xsi:type="dcterms:W3CDTF">2019-03-26T14:20:45Z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1033-10.2.0.5831</vt:lpwstr>
  </property>
</Properties>
</file>