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63" r:id="rId3"/>
    <p:sldId id="264" r:id="rId4"/>
    <p:sldId id="256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41" autoAdjust="0"/>
  </p:normalViewPr>
  <p:slideViewPr>
    <p:cSldViewPr>
      <p:cViewPr varScale="1">
        <p:scale>
          <a:sx n="63" d="100"/>
          <a:sy n="63" d="100"/>
        </p:scale>
        <p:origin x="9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1F2CB-4747-4E0F-B46D-3E9E0C23F8CA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FCEC4-F627-4BA3-8486-3C4606130B45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863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FCEC4-F627-4BA3-8486-3C4606130B45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3139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CA5C03-F177-4A99-9D51-B26EA77EB102}" type="datetimeFigureOut">
              <a:rPr lang="es-AR" smtClean="0"/>
              <a:t>25/07/2024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895DFD-D3E8-4130-816B-B7AAC401B209}" type="slidenum">
              <a:rPr lang="es-AR" smtClean="0"/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ur02.safelinks.protection.outlook.com/?url=http://unesdoc.unesco.org/images/0016/001618/161848s.pdf&amp;data=02|01||6953a6f787aa45e456d808d7199c3a37|84df9e7fe9f640afb435aaaaaaaaaaaa|1|0|637006031095000876&amp;sdata=oNTJFyMCUqrKekNEVCx8hS5F0cxJGc/Tc9YGPWZzAhs=&amp;reserved=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://fls.org.ar/online/revista-para-juanito/&amp;data=02|01||6953a6f787aa45e456d808d7199c3a37|84df9e7fe9f640afb435aaaaaaaaaaaa|1|0|637006031095020885&amp;sdata=khlo3h7fTgT7YGe4WKzqTFxx+0Y6FIIa8b75uwIILqI=&amp;reserved=0" TargetMode="External"/><Relationship Id="rId2" Type="http://schemas.openxmlformats.org/officeDocument/2006/relationships/hyperlink" Target="https://eur02.safelinks.protection.outlook.com/?url=https://www.ecojesuit.com/mapa-de-orientacion-para-entender-la-enciclica-del-papa-francisco-laudato-si/?lang=es&amp;data=02|01||6953a6f787aa45e456d808d7199c3a37|84df9e7fe9f640afb435aaaaaaaaaaaa|1|0|637006031095010887&amp;sdata=AQS1FHGj2+2KdQuKJ1Ls4qTiHJgD3R+wsu9QaKz+vlQ=&amp;reserved=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4414" y="1285860"/>
            <a:ext cx="7243786" cy="1357322"/>
          </a:xfrm>
        </p:spPr>
        <p:txBody>
          <a:bodyPr>
            <a:normAutofit/>
          </a:bodyPr>
          <a:lstStyle/>
          <a:p>
            <a:r>
              <a:rPr lang="es-AR" dirty="0"/>
              <a:t>Ética y deontología</a:t>
            </a:r>
            <a:br>
              <a:rPr lang="es-AR" dirty="0"/>
            </a:br>
            <a:r>
              <a:rPr lang="es-AR" dirty="0"/>
              <a:t>Bioética.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14612" y="4071942"/>
            <a:ext cx="6215106" cy="2643206"/>
          </a:xfrm>
        </p:spPr>
        <p:txBody>
          <a:bodyPr>
            <a:normAutofit/>
          </a:bodyPr>
          <a:lstStyle/>
          <a:p>
            <a:pPr algn="ctr"/>
            <a:r>
              <a:rPr lang="es-AR" dirty="0"/>
              <a:t>   2024</a:t>
            </a:r>
          </a:p>
          <a:p>
            <a:pPr algn="ctr"/>
            <a:r>
              <a:rPr lang="es-AR" dirty="0" err="1"/>
              <a:t>Fac</a:t>
            </a:r>
            <a:r>
              <a:rPr lang="es-AR" dirty="0"/>
              <a:t>. de Ciencias de la Salud</a:t>
            </a:r>
          </a:p>
          <a:p>
            <a:pPr algn="ctr"/>
            <a:r>
              <a:rPr lang="es-AR" dirty="0"/>
              <a:t>UCC</a:t>
            </a:r>
          </a:p>
          <a:p>
            <a:pPr algn="ctr"/>
            <a:endParaRPr lang="es-AR" dirty="0"/>
          </a:p>
          <a:p>
            <a:pPr algn="ctr"/>
            <a:r>
              <a:rPr lang="es-AR" u="sng" dirty="0"/>
              <a:t>Docentes:   </a:t>
            </a:r>
            <a:r>
              <a:rPr lang="es-AR" dirty="0" err="1"/>
              <a:t>Alessio</a:t>
            </a:r>
            <a:r>
              <a:rPr lang="es-AR" dirty="0"/>
              <a:t> José</a:t>
            </a:r>
          </a:p>
          <a:p>
            <a:pPr algn="ctr"/>
            <a:r>
              <a:rPr lang="es-AR" dirty="0"/>
              <a:t>                               </a:t>
            </a:r>
            <a:r>
              <a:rPr lang="es-AR" dirty="0" err="1"/>
              <a:t>Heinzmann</a:t>
            </a:r>
            <a:r>
              <a:rPr lang="es-AR" dirty="0"/>
              <a:t> Mónica</a:t>
            </a:r>
          </a:p>
          <a:p>
            <a:pPr algn="ctr"/>
            <a:r>
              <a:rPr lang="es-AR" dirty="0"/>
              <a:t>                                           </a:t>
            </a:r>
            <a:r>
              <a:rPr lang="es-AR" dirty="0" err="1"/>
              <a:t>Marchetti</a:t>
            </a:r>
            <a:r>
              <a:rPr lang="es-AR" dirty="0"/>
              <a:t> María Fernanda</a:t>
            </a:r>
          </a:p>
          <a:p>
            <a:pPr algn="ctr"/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es-AR" dirty="0"/>
              <a:t>Clases 2024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19256" cy="5643602"/>
          </a:xfrm>
        </p:spPr>
        <p:txBody>
          <a:bodyPr>
            <a:normAutofit/>
          </a:bodyPr>
          <a:lstStyle/>
          <a:p>
            <a:r>
              <a:rPr lang="es-AR" sz="1800" dirty="0"/>
              <a:t>Lunes 05 de Agosto: inicio- presentación. Primer encuentro. Cátedra A y B juntas</a:t>
            </a:r>
          </a:p>
          <a:p>
            <a:r>
              <a:rPr lang="es-AR" sz="1800" dirty="0"/>
              <a:t>Lunes 12 de Agosto: Origen de la vida.</a:t>
            </a:r>
          </a:p>
          <a:p>
            <a:r>
              <a:rPr lang="es-AR" sz="1800" dirty="0"/>
              <a:t>Lunes 19 de Agosto: Ética de las investigaciones.</a:t>
            </a:r>
          </a:p>
          <a:p>
            <a:r>
              <a:rPr lang="es-ES" sz="1800" dirty="0"/>
              <a:t>Lunes 26 de Agosto: Bioética Ambiente y Salud.</a:t>
            </a:r>
            <a:endParaRPr lang="es-AR" sz="1800" dirty="0"/>
          </a:p>
          <a:p>
            <a:r>
              <a:rPr lang="es-AR" sz="1800" dirty="0"/>
              <a:t>Lunes 02 de Septiembre: PANEL: Ética de la prescripción médica.</a:t>
            </a:r>
          </a:p>
          <a:p>
            <a:r>
              <a:rPr lang="es-AR" sz="1800" dirty="0"/>
              <a:t>Lunes 09 de Septiembre: Sobre Violencia (obra de teatro CBU)</a:t>
            </a:r>
          </a:p>
          <a:p>
            <a:r>
              <a:rPr lang="es-AR" sz="1800" dirty="0"/>
              <a:t>Lunes 16 de Septiembre: Bioética Clínica, Comités, CHB</a:t>
            </a:r>
          </a:p>
          <a:p>
            <a:r>
              <a:rPr lang="es-ES" sz="1800" dirty="0"/>
              <a:t>L</a:t>
            </a:r>
            <a:r>
              <a:rPr lang="es-AR" sz="1800" dirty="0"/>
              <a:t>unes 23 de Septiembre. Semana del Estudiante</a:t>
            </a:r>
          </a:p>
          <a:p>
            <a:r>
              <a:rPr lang="es-ES" sz="1800" dirty="0"/>
              <a:t>Lunes 30 de Septiembre: Feriado (trabajo sobre LS y LD)</a:t>
            </a:r>
            <a:endParaRPr lang="es-AR" sz="1800" dirty="0"/>
          </a:p>
          <a:p>
            <a:r>
              <a:rPr lang="es-AR" sz="1800" dirty="0"/>
              <a:t>Lunes 07 de Octubre: Bioética, Pobreza e Inequidad.</a:t>
            </a:r>
          </a:p>
          <a:p>
            <a:r>
              <a:rPr lang="es-AR" sz="1800" dirty="0"/>
              <a:t>Lunes 14 de Octubre: PANEL sobre Nuevas Tecnologías e IA.</a:t>
            </a:r>
          </a:p>
          <a:p>
            <a:r>
              <a:rPr lang="es-AR" sz="1800" dirty="0"/>
              <a:t>Lunes 21 de Octubre: Presentaciones sobre LS y LD</a:t>
            </a:r>
          </a:p>
          <a:p>
            <a:r>
              <a:rPr lang="es-AR" sz="1800" dirty="0"/>
              <a:t>Lunes 28 de Octubre: </a:t>
            </a:r>
            <a:r>
              <a:rPr lang="es-AR" sz="1800" b="1"/>
              <a:t>PARCIAL</a:t>
            </a:r>
            <a:r>
              <a:rPr lang="es-AR" sz="1800"/>
              <a:t> </a:t>
            </a:r>
            <a:endParaRPr lang="es-AR" sz="1800" dirty="0"/>
          </a:p>
          <a:p>
            <a:r>
              <a:rPr lang="es-AR" sz="1800" dirty="0"/>
              <a:t>Lunes 04 de Noviembre: Recuperatorios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es-AR" dirty="0"/>
              <a:t>Temas: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8072494" cy="5402406"/>
          </a:xfrm>
        </p:spPr>
        <p:txBody>
          <a:bodyPr>
            <a:normAutofit fontScale="92500" lnSpcReduction="10000"/>
          </a:bodyPr>
          <a:lstStyle/>
          <a:p>
            <a:r>
              <a:rPr lang="es-AR" dirty="0"/>
              <a:t> Introducción ÉTICA y BIOÉTICA, Historia, Ámbitos y Destinatarios.</a:t>
            </a:r>
          </a:p>
          <a:p>
            <a:r>
              <a:rPr lang="es-AR" dirty="0"/>
              <a:t>Fundamentos y principios. Bioética jurídica y Bioética Global.</a:t>
            </a:r>
          </a:p>
          <a:p>
            <a:r>
              <a:rPr lang="es-AR" dirty="0"/>
              <a:t> Pobreza, Desnutrición y desigualdad</a:t>
            </a:r>
          </a:p>
          <a:p>
            <a:r>
              <a:rPr lang="es-AR" dirty="0"/>
              <a:t> Bioética Clínica. Comités de Bioética.</a:t>
            </a:r>
          </a:p>
          <a:p>
            <a:r>
              <a:rPr lang="es-AR" dirty="0"/>
              <a:t> Derechos de los pacientes, de los médicos, DDHH y Bioética. </a:t>
            </a:r>
            <a:r>
              <a:rPr lang="es-AR"/>
              <a:t>Consentimiento Informado.</a:t>
            </a:r>
            <a:endParaRPr lang="es-AR" dirty="0"/>
          </a:p>
          <a:p>
            <a:r>
              <a:rPr lang="es-AR" dirty="0"/>
              <a:t>Trasplantes. Debates actuales</a:t>
            </a:r>
          </a:p>
          <a:p>
            <a:r>
              <a:rPr lang="es-AR" dirty="0"/>
              <a:t>Origen de la vida. </a:t>
            </a:r>
          </a:p>
          <a:p>
            <a:r>
              <a:rPr lang="es-AR" dirty="0"/>
              <a:t> Bioética, Ambiente y Salud. </a:t>
            </a:r>
          </a:p>
          <a:p>
            <a:r>
              <a:rPr lang="es-AR" dirty="0"/>
              <a:t> Investigación en seres humanos.</a:t>
            </a:r>
          </a:p>
          <a:p>
            <a:r>
              <a:rPr lang="es-AR" dirty="0"/>
              <a:t>Violencia/ Género</a:t>
            </a:r>
          </a:p>
          <a:p>
            <a:r>
              <a:rPr lang="es-AR" dirty="0"/>
              <a:t>Final de la vida</a:t>
            </a:r>
          </a:p>
          <a:p>
            <a:pPr marL="0" indent="0">
              <a:buNone/>
            </a:pPr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214290"/>
            <a:ext cx="842968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/>
              <a:t>EVALUACIONES:</a:t>
            </a:r>
          </a:p>
          <a:p>
            <a:endParaRPr lang="es-AR" dirty="0"/>
          </a:p>
          <a:p>
            <a:r>
              <a:rPr lang="es-AR" sz="2000" dirty="0"/>
              <a:t>3 instancias:</a:t>
            </a:r>
          </a:p>
          <a:p>
            <a:r>
              <a:rPr lang="es-AR" sz="2000" dirty="0"/>
              <a:t>-                   * </a:t>
            </a:r>
            <a:r>
              <a:rPr lang="es-AR" sz="2000" b="1" dirty="0"/>
              <a:t>primer trabajo práctico grupal:   </a:t>
            </a:r>
          </a:p>
          <a:p>
            <a:pPr algn="ctr"/>
            <a:r>
              <a:rPr lang="es-AR" sz="2000" b="1" dirty="0"/>
              <a:t>GENERO/ VIOLENCIA</a:t>
            </a:r>
            <a:r>
              <a:rPr lang="es-AR" sz="2000" dirty="0"/>
              <a:t>.</a:t>
            </a:r>
          </a:p>
          <a:p>
            <a:r>
              <a:rPr lang="es-AR" sz="2000" dirty="0"/>
              <a:t>Trabajo escrito, individual o en grupo hasta </a:t>
            </a:r>
            <a:r>
              <a:rPr lang="es-AR" sz="2000" b="1" u="sng" dirty="0"/>
              <a:t>CUATRO  </a:t>
            </a:r>
            <a:r>
              <a:rPr lang="es-AR" sz="2000" dirty="0"/>
              <a:t>integrantes, </a:t>
            </a:r>
          </a:p>
          <a:p>
            <a:r>
              <a:rPr lang="es-AR" sz="2000" dirty="0"/>
              <a:t>Les daremos las pautas en el curso del mes de agosto</a:t>
            </a:r>
          </a:p>
          <a:p>
            <a:r>
              <a:rPr lang="es-AR" sz="2000" u="sng" dirty="0"/>
              <a:t>Fecha límite de entrega: </a:t>
            </a:r>
          </a:p>
          <a:p>
            <a:endParaRPr lang="es-AR" sz="2000" u="sng" dirty="0"/>
          </a:p>
          <a:p>
            <a:pPr algn="ctr"/>
            <a:r>
              <a:rPr lang="es-AR" sz="2000" dirty="0"/>
              <a:t> </a:t>
            </a:r>
            <a:r>
              <a:rPr lang="es-AR" sz="2000" b="1" dirty="0"/>
              <a:t>*segundo trabajo práctico: </a:t>
            </a:r>
          </a:p>
          <a:p>
            <a:r>
              <a:rPr lang="es-AR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Elaborar</a:t>
            </a:r>
            <a:r>
              <a:rPr lang="es-A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una  propuesta de difusión y concientización. Planear una propuesta dirigido a una Población a elegir  (ejemplos: alumnos de educación secundaria, universitarios, población </a:t>
            </a:r>
            <a:r>
              <a:rPr lang="es-AR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gral</a:t>
            </a:r>
            <a:r>
              <a:rPr lang="es-A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AR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s-A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de  alguno de los siguientes documentos: </a:t>
            </a:r>
          </a:p>
          <a:p>
            <a:r>
              <a:rPr lang="es-AR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Seleccionar uno de los siguientes documentos:</a:t>
            </a:r>
            <a:endParaRPr lang="es-A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2000" dirty="0"/>
          </a:p>
          <a:p>
            <a:r>
              <a:rPr lang="es-AR" sz="2000" b="1" dirty="0"/>
              <a:t>1- Encíclica LAUDATO SI (2015)</a:t>
            </a:r>
          </a:p>
          <a:p>
            <a:r>
              <a:rPr lang="es-AR" sz="2000" b="1" dirty="0"/>
              <a:t>2- Declaración Universal de Bioética y Derechos Humanos de la UNESCO (2005)</a:t>
            </a:r>
          </a:p>
          <a:p>
            <a:r>
              <a:rPr lang="es-AR" sz="2000" dirty="0"/>
              <a:t>Fecha límite de entrega. </a:t>
            </a:r>
          </a:p>
          <a:p>
            <a:r>
              <a:rPr lang="es-AR" sz="2000" dirty="0"/>
              <a:t>                                </a:t>
            </a:r>
            <a:r>
              <a:rPr lang="es-AR" sz="2000" b="1" dirty="0"/>
              <a:t>* Parcial. </a:t>
            </a:r>
            <a:r>
              <a:rPr lang="es-AR" sz="2000" dirty="0"/>
              <a:t>Cuestionario Moodle con la inclusión de todos los temas desarrollados en clase y trabajados en la materia. </a:t>
            </a:r>
            <a:r>
              <a:rPr lang="es-AR" sz="2000" b="1" u="sng" dirty="0"/>
              <a:t>INDIVIDUAL</a:t>
            </a:r>
          </a:p>
          <a:p>
            <a:r>
              <a:rPr lang="es-AR" sz="2000" b="1" dirty="0"/>
              <a:t> </a:t>
            </a:r>
            <a:br>
              <a:rPr lang="es-AR" sz="2000" u="sng" dirty="0"/>
            </a:br>
            <a:endParaRPr lang="es-A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88640"/>
            <a:ext cx="785875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/>
              <a:t> </a:t>
            </a:r>
            <a:endParaRPr lang="es-AR" sz="1800" dirty="0"/>
          </a:p>
          <a:p>
            <a:r>
              <a:rPr lang="es-AR" sz="1800" dirty="0"/>
              <a:t>       </a:t>
            </a:r>
            <a:endParaRPr lang="es-AR" sz="1800" b="1" u="sng" dirty="0"/>
          </a:p>
          <a:p>
            <a:r>
              <a:rPr lang="es-AR" b="1" dirty="0"/>
              <a:t> </a:t>
            </a:r>
            <a:br>
              <a:rPr lang="es-AR" u="sng" dirty="0"/>
            </a:br>
            <a:r>
              <a:rPr lang="es-AR" sz="1800" dirty="0">
                <a:solidFill>
                  <a:srgbClr val="FF0000"/>
                </a:solidFill>
              </a:rPr>
              <a:t>PROMOCION DIRECTA: </a:t>
            </a:r>
            <a:r>
              <a:rPr lang="es-AR" sz="1800" dirty="0"/>
              <a:t> </a:t>
            </a:r>
          </a:p>
          <a:p>
            <a:endParaRPr lang="es-AR" sz="1800" dirty="0"/>
          </a:p>
          <a:p>
            <a:r>
              <a:rPr lang="es-AR" sz="1800" dirty="0"/>
              <a:t>CONDICIONES:</a:t>
            </a:r>
          </a:p>
          <a:p>
            <a:r>
              <a:rPr lang="es-AR" sz="1800" dirty="0"/>
              <a:t>-     Los alumnos que tengan asistencia superior o igual al 80% (2 faltas)</a:t>
            </a:r>
          </a:p>
          <a:p>
            <a:r>
              <a:rPr lang="es-AR" sz="1800" dirty="0"/>
              <a:t>-     Que hayan aprobado con </a:t>
            </a:r>
            <a:r>
              <a:rPr lang="es-AR" dirty="0"/>
              <a:t>7</a:t>
            </a:r>
            <a:r>
              <a:rPr lang="es-AR" sz="1800" dirty="0"/>
              <a:t> o mayor calificación cada instancia de evaluación ( 2 prácticos + parcial) y que tengan un promedio general de 8 o más.</a:t>
            </a:r>
          </a:p>
          <a:p>
            <a:endParaRPr lang="es-AR" dirty="0"/>
          </a:p>
          <a:p>
            <a:endParaRPr lang="es-AR" sz="1800" dirty="0"/>
          </a:p>
          <a:p>
            <a:endParaRPr lang="es-AR" dirty="0"/>
          </a:p>
          <a:p>
            <a:endParaRPr lang="es-AR" sz="1800" dirty="0"/>
          </a:p>
          <a:p>
            <a:r>
              <a:rPr lang="es-AR" dirty="0"/>
              <a:t>Quienes no tengan promoción directa y estén regulares en la materia presentarán examen final con un coloquio donde preparan un tema y se hacen preguntas orales sobre las otras unidades desarrolladas en el programa.</a:t>
            </a:r>
            <a:endParaRPr lang="es-AR" sz="1800" dirty="0"/>
          </a:p>
          <a:p>
            <a:endParaRPr lang="es-AR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751344"/>
            <a:ext cx="864399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000" b="1" i="1" dirty="0" err="1"/>
              <a:t>BibliografíaPrincipal</a:t>
            </a:r>
            <a:r>
              <a:rPr lang="es-AR" sz="2000" b="1" i="1" dirty="0"/>
              <a:t>:</a:t>
            </a:r>
          </a:p>
          <a:p>
            <a:endParaRPr lang="es-AR" sz="2000" b="1" i="1" dirty="0"/>
          </a:p>
          <a:p>
            <a:endParaRPr lang="es-AR" sz="2000" dirty="0"/>
          </a:p>
          <a:p>
            <a:r>
              <a:rPr lang="es-AR" sz="2000" dirty="0"/>
              <a:t>1)    </a:t>
            </a:r>
            <a:r>
              <a:rPr lang="es-AR" sz="2000" dirty="0" err="1"/>
              <a:t>Encyclopedia</a:t>
            </a:r>
            <a:r>
              <a:rPr lang="es-AR" sz="2000" dirty="0"/>
              <a:t> of </a:t>
            </a:r>
            <a:r>
              <a:rPr lang="es-AR" sz="2000" dirty="0" err="1"/>
              <a:t>Bioethic</a:t>
            </a:r>
            <a:r>
              <a:rPr lang="es-AR" sz="2000" dirty="0"/>
              <a:t> 4th </a:t>
            </a:r>
            <a:r>
              <a:rPr lang="es-AR" sz="2000" dirty="0" err="1"/>
              <a:t>edition</a:t>
            </a:r>
            <a:r>
              <a:rPr lang="es-AR" sz="2000" dirty="0"/>
              <a:t>. Bruce </a:t>
            </a:r>
            <a:r>
              <a:rPr lang="es-AR" sz="2000" dirty="0" err="1"/>
              <a:t>Jennings</a:t>
            </a:r>
            <a:r>
              <a:rPr lang="es-AR" sz="2000" dirty="0"/>
              <a:t>(</a:t>
            </a:r>
            <a:r>
              <a:rPr lang="es-AR" sz="2000" dirty="0" err="1"/>
              <a:t>ed</a:t>
            </a:r>
            <a:r>
              <a:rPr lang="es-AR" sz="2000" dirty="0"/>
              <a:t>)</a:t>
            </a:r>
          </a:p>
          <a:p>
            <a:r>
              <a:rPr lang="es-AR" sz="2000" dirty="0"/>
              <a:t>2)    Diccionario Latinoamericano de Bioética. JC </a:t>
            </a:r>
            <a:r>
              <a:rPr lang="es-AR" sz="2000" dirty="0" err="1"/>
              <a:t>TEALDI.</a:t>
            </a:r>
            <a:r>
              <a:rPr lang="es-AR" sz="2000" dirty="0" err="1">
                <a:hlinkClick r:id="rId2" tooltip="Protegido por Outlook: http://unesdoc.unesco.org/images/0016/001618/161848s.pdf. Haga clic o pulse para seguir el vínculo."/>
              </a:rPr>
              <a:t>http</a:t>
            </a:r>
            <a:r>
              <a:rPr lang="es-AR" sz="2000" dirty="0">
                <a:hlinkClick r:id="rId2" tooltip="Protegido por Outlook: http://unesdoc.unesco.org/images/0016/001618/161848s.pdf. Haga clic o pulse para seguir el vínculo."/>
              </a:rPr>
              <a:t>://</a:t>
            </a:r>
            <a:r>
              <a:rPr lang="es-AR" sz="2000" dirty="0" err="1">
                <a:hlinkClick r:id="rId2" tooltip="Protegido por Outlook: http://unesdoc.unesco.org/images/0016/001618/161848s.pdf. Haga clic o pulse para seguir el vínculo."/>
              </a:rPr>
              <a:t>unesdoc.unesco.org</a:t>
            </a:r>
            <a:r>
              <a:rPr lang="es-AR" sz="2000" dirty="0">
                <a:hlinkClick r:id="rId2" tooltip="Protegido por Outlook: http://unesdoc.unesco.org/images/0016/001618/161848s.pdf. Haga clic o pulse para seguir el vínculo."/>
              </a:rPr>
              <a:t>/</a:t>
            </a:r>
            <a:r>
              <a:rPr lang="es-AR" sz="2000" dirty="0" err="1">
                <a:hlinkClick r:id="rId2" tooltip="Protegido por Outlook: http://unesdoc.unesco.org/images/0016/001618/161848s.pdf. Haga clic o pulse para seguir el vínculo."/>
              </a:rPr>
              <a:t>images</a:t>
            </a:r>
            <a:r>
              <a:rPr lang="es-AR" sz="2000" dirty="0">
                <a:hlinkClick r:id="rId2" tooltip="Protegido por Outlook: http://unesdoc.unesco.org/images/0016/001618/161848s.pdf. Haga clic o pulse para seguir el vínculo."/>
              </a:rPr>
              <a:t>/0016/001618/161848s.pdf</a:t>
            </a:r>
            <a:endParaRPr lang="es-AR" sz="2000" dirty="0"/>
          </a:p>
          <a:p>
            <a:r>
              <a:rPr lang="es-AR" sz="2000" dirty="0"/>
              <a:t>3)    La Bioética Latinoamericana en sus textos. FJ León Correa</a:t>
            </a:r>
          </a:p>
          <a:p>
            <a:r>
              <a:rPr lang="es-AR" sz="2000" dirty="0"/>
              <a:t>4)    Bioética Global. 2ª edición J </a:t>
            </a:r>
            <a:r>
              <a:rPr lang="es-AR" sz="2000" dirty="0" err="1"/>
              <a:t>G.Cely</a:t>
            </a:r>
            <a:r>
              <a:rPr lang="es-AR" sz="2000" dirty="0"/>
              <a:t> Galindo.</a:t>
            </a:r>
          </a:p>
          <a:p>
            <a:r>
              <a:rPr lang="es-AR" sz="2000" dirty="0"/>
              <a:t>5)    Bioética y Derechos Humanos.(</a:t>
            </a:r>
            <a:r>
              <a:rPr lang="es-AR" sz="2000" dirty="0" err="1"/>
              <a:t>Andruet</a:t>
            </a:r>
            <a:r>
              <a:rPr lang="es-AR" sz="2000" dirty="0"/>
              <a:t> A(h) </a:t>
            </a:r>
            <a:r>
              <a:rPr lang="es-AR" sz="2000" dirty="0" err="1"/>
              <a:t>complilador</a:t>
            </a:r>
            <a:r>
              <a:rPr lang="es-AR" sz="2000" dirty="0"/>
              <a:t> EDUCC 2007</a:t>
            </a:r>
          </a:p>
          <a:p>
            <a:r>
              <a:rPr lang="es-AR" sz="2000" dirty="0"/>
              <a:t>6)    </a:t>
            </a:r>
            <a:r>
              <a:rPr lang="es-AR" sz="2000" dirty="0" err="1"/>
              <a:t>Hybris</a:t>
            </a:r>
            <a:r>
              <a:rPr lang="es-AR" sz="2000" dirty="0"/>
              <a:t>, Estudios interdisciplinarios sobre ambiente y producción de alimentos. D </a:t>
            </a:r>
            <a:r>
              <a:rPr lang="es-AR" sz="2000" dirty="0" err="1"/>
              <a:t>Fonti</a:t>
            </a:r>
            <a:r>
              <a:rPr lang="es-AR" sz="2000" dirty="0"/>
              <a:t>, JC </a:t>
            </a:r>
            <a:r>
              <a:rPr lang="es-AR" sz="2000" dirty="0" err="1"/>
              <a:t>Stauber</a:t>
            </a:r>
            <a:r>
              <a:rPr lang="es-AR" sz="2000" dirty="0"/>
              <a:t>, M </a:t>
            </a:r>
            <a:r>
              <a:rPr lang="es-AR" sz="2000" dirty="0" err="1"/>
              <a:t>Heinzmann</a:t>
            </a:r>
            <a:r>
              <a:rPr lang="es-AR" sz="2000" dirty="0"/>
              <a:t>, EDUCC 2012</a:t>
            </a:r>
          </a:p>
          <a:p>
            <a:r>
              <a:rPr lang="es-AR" sz="2000" dirty="0"/>
              <a:t>7)    Mal Comidos, cómo la industria alimentaria Argentina nos está matando. </a:t>
            </a:r>
            <a:r>
              <a:rPr lang="es-AR" sz="2000" dirty="0" err="1"/>
              <a:t>Barruti</a:t>
            </a:r>
            <a:r>
              <a:rPr lang="es-AR" sz="2000" dirty="0"/>
              <a:t>, Soledad Planeta 2013.</a:t>
            </a:r>
          </a:p>
          <a:p>
            <a:endParaRPr lang="es-A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928670"/>
            <a:ext cx="81439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i="1" dirty="0"/>
              <a:t>Bibliografía adicional:</a:t>
            </a:r>
          </a:p>
          <a:p>
            <a:endParaRPr lang="es-AR" dirty="0"/>
          </a:p>
          <a:p>
            <a:r>
              <a:rPr lang="es-AR" b="1" i="1" dirty="0"/>
              <a:t> </a:t>
            </a:r>
            <a:endParaRPr lang="es-AR" dirty="0"/>
          </a:p>
          <a:p>
            <a:r>
              <a:rPr lang="es-AR" dirty="0"/>
              <a:t>8)    </a:t>
            </a:r>
            <a:r>
              <a:rPr lang="es-AR" dirty="0" err="1"/>
              <a:t>Heinzmann</a:t>
            </a:r>
            <a:r>
              <a:rPr lang="es-AR" dirty="0"/>
              <a:t>, M.; </a:t>
            </a:r>
            <a:r>
              <a:rPr lang="es-AR" dirty="0" err="1"/>
              <a:t>Lafit</a:t>
            </a:r>
            <a:r>
              <a:rPr lang="es-AR" dirty="0"/>
              <a:t>, J. (Unidad Asociada de CONICET, Universidad Católica de Córdoba) “Bioética desde las víctimas y problemas socio ambientales. Aportes desde Latinoamérica para un paradigma </a:t>
            </a:r>
            <a:r>
              <a:rPr lang="es-AR" dirty="0" err="1"/>
              <a:t>Bioético</a:t>
            </a:r>
            <a:r>
              <a:rPr lang="es-AR" dirty="0"/>
              <a:t> situado”.</a:t>
            </a:r>
          </a:p>
          <a:p>
            <a:endParaRPr lang="es-AR" dirty="0"/>
          </a:p>
          <a:p>
            <a:r>
              <a:rPr lang="es-AR" dirty="0"/>
              <a:t>9)    José Roque </a:t>
            </a:r>
            <a:r>
              <a:rPr lang="es-AR" dirty="0" err="1"/>
              <a:t>Junges</a:t>
            </a:r>
            <a:r>
              <a:rPr lang="es-AR" dirty="0"/>
              <a:t>. </a:t>
            </a:r>
            <a:r>
              <a:rPr lang="es-AR" i="1" dirty="0"/>
              <a:t>“Bioética Ambiental”</a:t>
            </a:r>
            <a:r>
              <a:rPr lang="es-AR" dirty="0"/>
              <a:t>. Programa de </a:t>
            </a:r>
            <a:r>
              <a:rPr lang="es-AR" dirty="0" err="1"/>
              <a:t>Posgraduación</a:t>
            </a:r>
            <a:r>
              <a:rPr lang="es-AR" dirty="0"/>
              <a:t> en Salud Colectiva de la </a:t>
            </a:r>
            <a:r>
              <a:rPr lang="es-AR" dirty="0" err="1"/>
              <a:t>Unisinos</a:t>
            </a:r>
            <a:r>
              <a:rPr lang="es-AR" dirty="0"/>
              <a:t>, São Leopoldo (RS) </a:t>
            </a:r>
            <a:r>
              <a:rPr lang="es-AR" dirty="0" err="1"/>
              <a:t>yPrograma</a:t>
            </a:r>
            <a:r>
              <a:rPr lang="es-AR" dirty="0"/>
              <a:t> de </a:t>
            </a:r>
            <a:r>
              <a:rPr lang="es-AR" dirty="0" err="1"/>
              <a:t>Posgraduación</a:t>
            </a:r>
            <a:r>
              <a:rPr lang="es-AR" dirty="0"/>
              <a:t> en Bioética de la Cátedra UNESCO de la </a:t>
            </a:r>
            <a:r>
              <a:rPr lang="es-AR" dirty="0" err="1"/>
              <a:t>UnB</a:t>
            </a:r>
            <a:r>
              <a:rPr lang="es-AR" dirty="0"/>
              <a:t>, Brasilia (DF) Brasil</a:t>
            </a:r>
          </a:p>
          <a:p>
            <a:endParaRPr lang="es-AR" dirty="0"/>
          </a:p>
          <a:p>
            <a:r>
              <a:rPr lang="es-AR" dirty="0"/>
              <a:t>10) </a:t>
            </a:r>
            <a:r>
              <a:rPr lang="es-AR" dirty="0">
                <a:hlinkClick r:id="rId2" tooltip="Protegido por Outlook: https://www.ecojesuit.com/mapa-de-orientacion-para-entender-la-enciclica-del-papa-francisco-laudato-si/?lang=es. Haga clic o pulse para seguir el vínculo."/>
              </a:rPr>
              <a:t>https://www.ecojesuit.com/mapa-de-orientacion-para-entender-la-enciclica-del-papa-francisco-laudato-si/?lang=es</a:t>
            </a:r>
            <a:endParaRPr lang="es-AR" dirty="0"/>
          </a:p>
          <a:p>
            <a:r>
              <a:rPr lang="es-AR" dirty="0"/>
              <a:t> </a:t>
            </a:r>
          </a:p>
          <a:p>
            <a:r>
              <a:rPr lang="es-AR" dirty="0"/>
              <a:t>11) Revista para Juanito; Número 17 (Octubre de 2018) – Bioética y educación ambiental. Por el derecho de los pueblos a un desarrollo sustentable </a:t>
            </a:r>
            <a:r>
              <a:rPr lang="es-AR" dirty="0">
                <a:hlinkClick r:id="rId3" tooltip="Protegido por Outlook: http://fls.org.ar/online/revista-para-juanito/. Haga clic o pulse para seguir el vínculo."/>
              </a:rPr>
              <a:t>http://fls.org.ar/online/revista-para-juanito</a:t>
            </a:r>
            <a:endParaRPr lang="es-A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235</TotalTime>
  <Words>771</Words>
  <Application>Microsoft Office PowerPoint</Application>
  <PresentationFormat>On-screen Show (4:3)</PresentationFormat>
  <Paragraphs>89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Century Schoolbook</vt:lpstr>
      <vt:lpstr>Times New Roman</vt:lpstr>
      <vt:lpstr>Wingdings</vt:lpstr>
      <vt:lpstr>Wingdings 2</vt:lpstr>
      <vt:lpstr>Mirador</vt:lpstr>
      <vt:lpstr>Ética y deontología Bioética. </vt:lpstr>
      <vt:lpstr>Clases 2024</vt:lpstr>
      <vt:lpstr>Temas: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COIES</dc:creator>
  <cp:lastModifiedBy>Usuario</cp:lastModifiedBy>
  <cp:revision>24</cp:revision>
  <dcterms:created xsi:type="dcterms:W3CDTF">2019-08-05T12:35:32Z</dcterms:created>
  <dcterms:modified xsi:type="dcterms:W3CDTF">2024-07-25T20:27:00Z</dcterms:modified>
</cp:coreProperties>
</file>